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3" r:id="rId3"/>
    <p:sldMasterId id="2147483687" r:id="rId4"/>
  </p:sldMasterIdLst>
  <p:notesMasterIdLst>
    <p:notesMasterId r:id="rId25"/>
  </p:notesMasterIdLst>
  <p:sldIdLst>
    <p:sldId id="285" r:id="rId5"/>
    <p:sldId id="286" r:id="rId6"/>
    <p:sldId id="275" r:id="rId7"/>
    <p:sldId id="277" r:id="rId8"/>
    <p:sldId id="276" r:id="rId9"/>
    <p:sldId id="259" r:id="rId10"/>
    <p:sldId id="260" r:id="rId11"/>
    <p:sldId id="261" r:id="rId12"/>
    <p:sldId id="262" r:id="rId13"/>
    <p:sldId id="279" r:id="rId14"/>
    <p:sldId id="280" r:id="rId15"/>
    <p:sldId id="281" r:id="rId16"/>
    <p:sldId id="282" r:id="rId17"/>
    <p:sldId id="288" r:id="rId18"/>
    <p:sldId id="289" r:id="rId19"/>
    <p:sldId id="284" r:id="rId20"/>
    <p:sldId id="287" r:id="rId21"/>
    <p:sldId id="269" r:id="rId22"/>
    <p:sldId id="271" r:id="rId23"/>
    <p:sldId id="272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>
        <p:scale>
          <a:sx n="80" d="100"/>
          <a:sy n="80" d="100"/>
        </p:scale>
        <p:origin x="-546" y="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C654D8-8BCA-4EE9-95A4-93CDACF91635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EBB981-7781-466F-BC3C-56373F2EEB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254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EBB981-7781-466F-BC3C-56373F2EEB4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37383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DF5E0A2-150D-4EE5-A643-8AD3D2C0A3F2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1AC9C9D-E6BA-476E-9F09-04FA95520F89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AC4D19E-EA70-4BCF-9B5B-8C6C91DF74B2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413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780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937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860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556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871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060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05838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4449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623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44128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Oval 18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Oval 19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22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23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24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DE881F-3949-4B9B-9CFE-8355542749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6375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5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0BD6ED9-B7B6-4C0C-B95D-456FF5B0D6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9544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  <a:latin typeface="Arial" charset="0"/>
              <a:cs typeface="Arial" charset="0"/>
            </a:endParaRPr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  <a:latin typeface="Arial" charset="0"/>
              <a:cs typeface="Arial" charset="0"/>
            </a:endParaRPr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  <a:latin typeface="Arial" charset="0"/>
              <a:cs typeface="Arial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5" name="Oval 14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6" name="Oval 15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  <a:latin typeface="Arial" charset="0"/>
              <a:cs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39D"/>
              </a:solidFill>
            </a:endParaRPr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FFF39D"/>
              </a:solidFill>
            </a:endParaRPr>
          </a:p>
        </p:txBody>
      </p:sp>
      <p:sp>
        <p:nvSpPr>
          <p:cNvPr id="22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5222D6-BDB9-4822-91FC-99F05416DC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5850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322A9-6220-467C-B977-21A43975BE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259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3BEDC-158F-47B9-823B-BEF8EDF514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3545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4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F88D8F9-3E08-4D0B-9A12-7C4B1109A4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507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D2CFB1-C4BA-4709-A2E7-45CA321F25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2050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Straight Connector 5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Straight Connector 16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Straight Connector 17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Straight Connector 19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2" name="Date Placeholder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13" name="Slide Number Placeholder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4C40574-A25E-487F-8FA6-BCBC4DCE30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Footer Placeholder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1181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7" name="Straight Connector 16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Straight Connector 18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1" name="Straight Connector 20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13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ECB4AE7A-1B20-4888-A392-D83D49E327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4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37955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2E4E84-3A8A-477B-B5DB-D25ED38C6C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37691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4F9E10-22B1-46DF-9B66-ACB8C95B7F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3200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41763"/>
            <a:ext cx="4038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E95FAB-FF91-47CC-ACD8-8457CA55E5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38716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8600" y="1654175"/>
            <a:ext cx="7772400" cy="1470025"/>
          </a:xfrm>
        </p:spPr>
        <p:txBody>
          <a:bodyPr/>
          <a:lstStyle>
            <a:lvl1pPr>
              <a:defRPr sz="4000" b="0" i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95400" y="32766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4400" i="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 eaLnBrk="0" hangingPunct="0">
              <a:defRPr sz="2000" b="1" i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5E73ED8C-DF53-405B-A286-7411858461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981401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7EA2C471-D346-4320-9ABE-323FDABCF7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3615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54569C13-0D31-41A9-8E8C-71D856E89B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04435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3AEB750F-DF94-4431-AE7B-67FE34EC64C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250377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DE5FBCED-B45A-42C6-A7D5-51739CD249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16624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CE1B156A-8497-417D-A3A2-79DA7779D5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8788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A637F1F2-80EA-4325-8365-F71ACA0AF1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84602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9F77D117-BBCD-49EC-815E-984BF66B0F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323139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741BDBE5-7C5A-4730-B4F9-E1C289AC6B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81093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C36515BD-7A3A-48B9-8946-95A0F2CFE4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67139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5CD90FE1-314B-406C-ADC9-10C51A2CEC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34693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F3D6BF8C-F1F3-4E39-817C-DF5BA0ED2B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580725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/>
            </a:lvl1pPr>
          </a:lstStyle>
          <a:p>
            <a:pPr>
              <a:defRPr/>
            </a:pPr>
            <a:fld id="{4077D069-9924-4F76-982C-CA28548F71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33193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8/29/2018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2574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8/29/2018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96771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8/29/2018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068481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8/29/2018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065224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8/29/2018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44066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8/29/2018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56796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8/29/2018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88947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8/29/2018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86129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8/29/2018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977476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8/29/2018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360896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243E0-0ED1-496E-8C08-0D625269AD6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8/29/2018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A12463-C0C9-4555-B825-2A828C23747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42442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A243E0-0ED1-496E-8C08-0D625269AD61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A12463-C0C9-4555-B825-2A828C2374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385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28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575F6D"/>
              </a:solidFill>
            </a:endParaRPr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032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034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smtClean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3480ADC-9C70-4E96-A791-6EC46457868C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946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8175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 b="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3F80911-E34A-47BB-9B46-801496F59356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499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 i="1">
          <a:solidFill>
            <a:srgbClr val="8000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 i="1">
          <a:solidFill>
            <a:srgbClr val="800000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 i="1">
          <a:solidFill>
            <a:srgbClr val="800000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 i="1">
          <a:solidFill>
            <a:srgbClr val="800000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 i="1">
          <a:solidFill>
            <a:srgbClr val="800000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 i="1">
          <a:solidFill>
            <a:srgbClr val="800000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 i="1">
          <a:solidFill>
            <a:srgbClr val="800000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 i="1">
          <a:solidFill>
            <a:srgbClr val="800000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 i="1">
          <a:solidFill>
            <a:srgbClr val="800000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600" b="1" i="1">
          <a:solidFill>
            <a:srgbClr val="800000"/>
          </a:solidFill>
          <a:latin typeface="Times New Roman" pitchFamily="18" charset="0"/>
          <a:ea typeface="+mn-ea"/>
          <a:cs typeface="Times New Roman" pitchFamily="18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3600" b="1" i="1">
          <a:solidFill>
            <a:schemeClr val="tx1"/>
          </a:solidFill>
          <a:latin typeface="Times New Roman" pitchFamily="18" charset="0"/>
          <a:cs typeface="Times New Roman" pitchFamily="18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3600">
          <a:solidFill>
            <a:schemeClr val="tx1"/>
          </a:solidFill>
          <a:latin typeface="Times New Roman" pitchFamily="18" charset="0"/>
          <a:cs typeface="Times New Roman" pitchFamily="18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3600">
          <a:solidFill>
            <a:schemeClr val="tx1"/>
          </a:solidFill>
          <a:latin typeface="Times New Roman" pitchFamily="18" charset="0"/>
          <a:cs typeface="Times New Roman" pitchFamily="18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3600">
          <a:solidFill>
            <a:schemeClr val="tx1"/>
          </a:solidFill>
          <a:latin typeface="Times New Roman" pitchFamily="18" charset="0"/>
          <a:cs typeface="Times New Roman" pitchFamily="18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A243E0-0ED1-496E-8C08-0D625269AD6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8/29/2018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A12463-C0C9-4555-B825-2A828C23747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780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Mo%20hinh%20nguyen%20tu%20theo%20quan%20diem%20hien%20dai.pps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08"/>
          <p:cNvSpPr>
            <a:spLocks noChangeArrowheads="1"/>
          </p:cNvSpPr>
          <p:nvPr/>
        </p:nvSpPr>
        <p:spPr bwMode="auto">
          <a:xfrm>
            <a:off x="152400" y="838200"/>
            <a:ext cx="8839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b="1" smtClean="0">
                <a:solidFill>
                  <a:srgbClr val="000000"/>
                </a:solidFill>
              </a:rPr>
              <a:t>             </a:t>
            </a:r>
            <a:r>
              <a:rPr lang="en-US" sz="2400" b="1" smtClean="0">
                <a:solidFill>
                  <a:srgbClr val="EA0000"/>
                </a:solidFill>
                <a:cs typeface="Times New Roman" pitchFamily="18" charset="0"/>
              </a:rPr>
              <a:t>UBND THÀNH PHỐ HỒ CHÍ MINH    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b="1" smtClean="0">
                <a:solidFill>
                  <a:srgbClr val="EA0000"/>
                </a:solidFill>
                <a:cs typeface="Times New Roman" pitchFamily="18" charset="0"/>
              </a:rPr>
              <a:t>	  TRƯỜNG CAO ĐẲNG LÝ TỰ TRỌNG TPHCM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400" b="1" baseline="-25000" smtClean="0">
                <a:solidFill>
                  <a:srgbClr val="EA0000"/>
                </a:solidFill>
                <a:cs typeface="Times New Roman" pitchFamily="18" charset="0"/>
              </a:rPr>
              <a:t> </a:t>
            </a:r>
            <a:r>
              <a:rPr lang="en-US" sz="2400" b="1" smtClean="0">
                <a:solidFill>
                  <a:srgbClr val="EA0000"/>
                </a:solidFill>
                <a:cs typeface="Times New Roman" pitchFamily="18" charset="0"/>
              </a:rPr>
              <a:t>                            KHOA KHOA HỌC CƠ BẢN</a:t>
            </a:r>
            <a:endParaRPr lang="en-US" sz="2500" b="1" baseline="-25000" smtClean="0">
              <a:solidFill>
                <a:srgbClr val="EA0000"/>
              </a:solidFill>
              <a:cs typeface="Times New Roman" pitchFamily="18" charset="0"/>
            </a:endParaRPr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2286000"/>
            <a:ext cx="3836988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2" name="Text Box 209"/>
          <p:cNvSpPr txBox="1">
            <a:spLocks noChangeArrowheads="1"/>
          </p:cNvSpPr>
          <p:nvPr/>
        </p:nvSpPr>
        <p:spPr bwMode="auto">
          <a:xfrm>
            <a:off x="4054475" y="5581650"/>
            <a:ext cx="4038600" cy="47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250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GV: Nguyễn Phương Hà</a:t>
            </a:r>
          </a:p>
        </p:txBody>
      </p:sp>
    </p:spTree>
    <p:extLst>
      <p:ext uri="{BB962C8B-B14F-4D97-AF65-F5344CB8AC3E}">
        <p14:creationId xmlns:p14="http://schemas.microsoft.com/office/powerpoint/2010/main" val="2154867560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1752600"/>
            <a:ext cx="7772400" cy="1165225"/>
          </a:xfrm>
        </p:spPr>
        <p:txBody>
          <a:bodyPr rtlCol="0"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5000" b="1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BÀI 4</a:t>
            </a:r>
            <a:endParaRPr lang="en-US" sz="5000" b="1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2667000"/>
            <a:ext cx="9144000" cy="1295400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CẤU TẠO VỎ NGUYÊN TỬ</a:t>
            </a:r>
            <a:endParaRPr lang="en-US" sz="6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7172" name="Picture 3" descr="atom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3657600"/>
            <a:ext cx="2538413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228600" y="381000"/>
            <a:ext cx="9144000" cy="147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spcBef>
                <a:spcPct val="20000"/>
              </a:spcBef>
              <a:buClr>
                <a:schemeClr val="hlink"/>
              </a:buClr>
            </a:pPr>
            <a:r>
              <a:rPr lang="en-US" sz="4400" i="1" dirty="0">
                <a:solidFill>
                  <a:srgbClr val="CC0000"/>
                </a:solidFill>
              </a:rPr>
              <a:t>HÓA HỌC 1 </a:t>
            </a:r>
          </a:p>
          <a:p>
            <a:pPr algn="ctr">
              <a:spcBef>
                <a:spcPct val="20000"/>
              </a:spcBef>
              <a:buClr>
                <a:schemeClr val="hlink"/>
              </a:buClr>
            </a:pPr>
            <a:r>
              <a:rPr lang="en-US" sz="3600" dirty="0" err="1" smtClean="0">
                <a:solidFill>
                  <a:srgbClr val="CC0000"/>
                </a:solidFill>
              </a:rPr>
              <a:t>Chương</a:t>
            </a:r>
            <a:r>
              <a:rPr lang="en-US" sz="3600" dirty="0" smtClean="0">
                <a:solidFill>
                  <a:srgbClr val="CC0000"/>
                </a:solidFill>
              </a:rPr>
              <a:t> 1  </a:t>
            </a:r>
            <a:r>
              <a:rPr lang="en-US" sz="4400" dirty="0" smtClean="0">
                <a:solidFill>
                  <a:srgbClr val="990000"/>
                </a:solidFill>
              </a:rPr>
              <a:t>NGUYÊN TỬ</a:t>
            </a:r>
            <a:endParaRPr lang="en-US" sz="4400" dirty="0">
              <a:solidFill>
                <a:srgbClr val="99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4062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0"/>
            <a:ext cx="8229600" cy="3840163"/>
          </a:xfrm>
        </p:spPr>
        <p:txBody>
          <a:bodyPr/>
          <a:lstStyle/>
          <a:p>
            <a:r>
              <a:rPr lang="en-US" dirty="0" smtClean="0"/>
              <a:t>- </a:t>
            </a:r>
            <a:r>
              <a:rPr lang="en-US" sz="4000" dirty="0" err="1" smtClean="0"/>
              <a:t>Nghiên</a:t>
            </a:r>
            <a:r>
              <a:rPr lang="en-US" sz="4000" dirty="0" smtClean="0"/>
              <a:t> </a:t>
            </a:r>
            <a:r>
              <a:rPr lang="en-US" sz="4000" dirty="0" err="1" smtClean="0"/>
              <a:t>cứu</a:t>
            </a:r>
            <a:r>
              <a:rPr lang="en-US" sz="4000" dirty="0" smtClean="0"/>
              <a:t> SGK </a:t>
            </a:r>
            <a:r>
              <a:rPr lang="en-US" sz="4000" dirty="0" err="1" smtClean="0"/>
              <a:t>và</a:t>
            </a:r>
            <a:r>
              <a:rPr lang="en-US" sz="4000" dirty="0" smtClean="0"/>
              <a:t> </a:t>
            </a:r>
            <a:r>
              <a:rPr lang="en-US" sz="4000" dirty="0" err="1" smtClean="0"/>
              <a:t>mô</a:t>
            </a:r>
            <a:r>
              <a:rPr lang="en-US" sz="4000" dirty="0" smtClean="0"/>
              <a:t> </a:t>
            </a:r>
            <a:r>
              <a:rPr lang="en-US" sz="4000" dirty="0" err="1" smtClean="0"/>
              <a:t>tả</a:t>
            </a:r>
            <a:r>
              <a:rPr lang="en-US" sz="4000" dirty="0" smtClean="0"/>
              <a:t> </a:t>
            </a:r>
            <a:r>
              <a:rPr lang="en-US" sz="4000" dirty="0" err="1" smtClean="0"/>
              <a:t>hình</a:t>
            </a:r>
            <a:r>
              <a:rPr lang="en-US" sz="4000" dirty="0" smtClean="0"/>
              <a:t> </a:t>
            </a:r>
            <a:r>
              <a:rPr lang="en-US" sz="4000" dirty="0" err="1" smtClean="0"/>
              <a:t>mẫu</a:t>
            </a:r>
            <a:r>
              <a:rPr lang="en-US" sz="4000" dirty="0" smtClean="0"/>
              <a:t> </a:t>
            </a:r>
            <a:r>
              <a:rPr lang="en-US" sz="4000" dirty="0" err="1" smtClean="0"/>
              <a:t>hành</a:t>
            </a:r>
            <a:r>
              <a:rPr lang="en-US" sz="4000" dirty="0" smtClean="0"/>
              <a:t> </a:t>
            </a:r>
            <a:r>
              <a:rPr lang="en-US" sz="4000" dirty="0" err="1" smtClean="0"/>
              <a:t>tinh</a:t>
            </a:r>
            <a:r>
              <a:rPr lang="en-US" sz="4000" dirty="0" smtClean="0"/>
              <a:t> </a:t>
            </a:r>
            <a:r>
              <a:rPr lang="en-US" sz="4000" dirty="0" err="1" smtClean="0"/>
              <a:t>nguyên</a:t>
            </a:r>
            <a:r>
              <a:rPr lang="en-US" sz="4000" dirty="0" smtClean="0"/>
              <a:t> </a:t>
            </a:r>
            <a:r>
              <a:rPr lang="en-US" sz="4000" dirty="0" err="1" smtClean="0"/>
              <a:t>tử</a:t>
            </a:r>
            <a:r>
              <a:rPr lang="en-US" sz="4000" dirty="0" smtClean="0"/>
              <a:t> </a:t>
            </a:r>
            <a:r>
              <a:rPr lang="en-US" sz="4000" dirty="0" err="1" smtClean="0"/>
              <a:t>của</a:t>
            </a:r>
            <a:r>
              <a:rPr lang="en-US" sz="4000" dirty="0" smtClean="0"/>
              <a:t>  </a:t>
            </a:r>
            <a:r>
              <a:rPr lang="en-US" sz="4000" dirty="0" err="1" smtClean="0"/>
              <a:t>Rơ</a:t>
            </a:r>
            <a:r>
              <a:rPr lang="en-US" sz="4000" dirty="0" smtClean="0"/>
              <a:t>-</a:t>
            </a:r>
            <a:r>
              <a:rPr lang="en-US" sz="4000" dirty="0" err="1" smtClean="0"/>
              <a:t>dơ</a:t>
            </a:r>
            <a:r>
              <a:rPr lang="en-US" sz="4000" dirty="0" smtClean="0"/>
              <a:t>-pho, Bohr </a:t>
            </a:r>
            <a:r>
              <a:rPr lang="en-US" sz="4000" dirty="0" err="1" smtClean="0"/>
              <a:t>và</a:t>
            </a:r>
            <a:r>
              <a:rPr lang="en-US" sz="4000" dirty="0" smtClean="0"/>
              <a:t> </a:t>
            </a:r>
            <a:r>
              <a:rPr lang="en-US" sz="4000" dirty="0" err="1" smtClean="0"/>
              <a:t>Zom-mơ-phel</a:t>
            </a:r>
            <a:endParaRPr lang="en-US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790" y="228600"/>
            <a:ext cx="8510587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2951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916" name="Picture 4" descr="mo hinh ngtư"/>
          <p:cNvPicPr>
            <a:picLocks noGrp="1" noChangeAspect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295400"/>
            <a:ext cx="6781800" cy="5029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923925" y="304800"/>
            <a:ext cx="7086600" cy="762000"/>
          </a:xfrm>
        </p:spPr>
        <p:txBody>
          <a:bodyPr/>
          <a:lstStyle/>
          <a:p>
            <a:pPr eaLnBrk="1" hangingPunct="1"/>
            <a:r>
              <a:rPr lang="en-US" sz="2800" b="1" smtClean="0"/>
              <a:t>               Mô hình nguyên tử</a:t>
            </a:r>
          </a:p>
        </p:txBody>
      </p:sp>
    </p:spTree>
    <p:extLst>
      <p:ext uri="{BB962C8B-B14F-4D97-AF65-F5344CB8AC3E}">
        <p14:creationId xmlns:p14="http://schemas.microsoft.com/office/powerpoint/2010/main" val="2990891065"/>
      </p:ext>
    </p:extLst>
  </p:cSld>
  <p:clrMapOvr>
    <a:masterClrMapping/>
  </p:clrMapOvr>
  <p:transition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6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373563"/>
          </a:xfrm>
        </p:spPr>
        <p:txBody>
          <a:bodyPr>
            <a:normAutofit/>
          </a:bodyPr>
          <a:lstStyle/>
          <a:p>
            <a:pPr algn="just"/>
            <a:r>
              <a:rPr lang="en-US" sz="4000" dirty="0" err="1" smtClean="0"/>
              <a:t>Kết</a:t>
            </a:r>
            <a:r>
              <a:rPr lang="en-US" sz="4000" dirty="0" smtClean="0"/>
              <a:t> </a:t>
            </a:r>
            <a:r>
              <a:rPr lang="en-US" sz="4000" dirty="0" err="1" smtClean="0"/>
              <a:t>luận</a:t>
            </a:r>
            <a:r>
              <a:rPr lang="en-US" sz="4000" dirty="0" smtClean="0"/>
              <a:t>: </a:t>
            </a:r>
            <a:r>
              <a:rPr lang="en-US" sz="4000" dirty="0" err="1" smtClean="0"/>
              <a:t>Các</a:t>
            </a:r>
            <a:r>
              <a:rPr lang="en-US" sz="4000" dirty="0" smtClean="0"/>
              <a:t> electron </a:t>
            </a:r>
            <a:r>
              <a:rPr lang="en-US" sz="4000" dirty="0" err="1" smtClean="0"/>
              <a:t>chuyển</a:t>
            </a:r>
            <a:r>
              <a:rPr lang="en-US" sz="4000" dirty="0" smtClean="0"/>
              <a:t> </a:t>
            </a:r>
            <a:r>
              <a:rPr lang="en-US" sz="4000" dirty="0" err="1" smtClean="0"/>
              <a:t>động</a:t>
            </a:r>
            <a:r>
              <a:rPr lang="en-US" sz="4000" dirty="0" smtClean="0"/>
              <a:t> </a:t>
            </a:r>
            <a:r>
              <a:rPr lang="en-US" sz="4000" dirty="0" err="1" smtClean="0"/>
              <a:t>rất</a:t>
            </a:r>
            <a:r>
              <a:rPr lang="en-US" sz="4000" dirty="0" smtClean="0"/>
              <a:t> </a:t>
            </a:r>
            <a:r>
              <a:rPr lang="en-US" sz="4000" dirty="0" err="1" smtClean="0"/>
              <a:t>nhanh</a:t>
            </a:r>
            <a:r>
              <a:rPr lang="en-US" sz="4000" dirty="0" smtClean="0"/>
              <a:t>  (</a:t>
            </a:r>
            <a:r>
              <a:rPr lang="en-US" sz="4000" dirty="0" err="1" smtClean="0"/>
              <a:t>tốc</a:t>
            </a:r>
            <a:r>
              <a:rPr lang="en-US" sz="4000" dirty="0" smtClean="0"/>
              <a:t> </a:t>
            </a:r>
            <a:r>
              <a:rPr lang="en-US" sz="4000" dirty="0" err="1" smtClean="0"/>
              <a:t>độ</a:t>
            </a:r>
            <a:r>
              <a:rPr lang="en-US" sz="4000" dirty="0" smtClean="0"/>
              <a:t> </a:t>
            </a:r>
            <a:r>
              <a:rPr lang="en-US" sz="4000" dirty="0" err="1" smtClean="0"/>
              <a:t>hàng</a:t>
            </a:r>
            <a:r>
              <a:rPr lang="en-US" sz="4000" dirty="0" smtClean="0"/>
              <a:t> </a:t>
            </a:r>
            <a:r>
              <a:rPr lang="en-US" sz="4000" dirty="0" err="1" smtClean="0"/>
              <a:t>ngàn</a:t>
            </a:r>
            <a:r>
              <a:rPr lang="en-US" sz="4000" dirty="0" smtClean="0"/>
              <a:t> Km/s) </a:t>
            </a:r>
            <a:r>
              <a:rPr lang="en-US" sz="4000" dirty="0" err="1" smtClean="0"/>
              <a:t>xung</a:t>
            </a:r>
            <a:r>
              <a:rPr lang="en-US" sz="4000" dirty="0" smtClean="0"/>
              <a:t> </a:t>
            </a:r>
            <a:r>
              <a:rPr lang="en-US" sz="4000" dirty="0" err="1" smtClean="0"/>
              <a:t>quanh</a:t>
            </a:r>
            <a:r>
              <a:rPr lang="en-US" sz="4000" dirty="0" smtClean="0"/>
              <a:t> </a:t>
            </a:r>
            <a:r>
              <a:rPr lang="en-US" sz="4000" dirty="0" err="1" smtClean="0"/>
              <a:t>hạt</a:t>
            </a:r>
            <a:r>
              <a:rPr lang="en-US" sz="4000" dirty="0" smtClean="0"/>
              <a:t> </a:t>
            </a:r>
            <a:r>
              <a:rPr lang="en-US" sz="4000" dirty="0" err="1" smtClean="0"/>
              <a:t>nhân</a:t>
            </a:r>
            <a:r>
              <a:rPr lang="en-US" sz="4000" dirty="0" smtClean="0"/>
              <a:t> </a:t>
            </a:r>
            <a:r>
              <a:rPr lang="en-US" sz="4000" dirty="0" err="1" smtClean="0"/>
              <a:t>không</a:t>
            </a:r>
            <a:r>
              <a:rPr lang="en-US" sz="4000" dirty="0" smtClean="0"/>
              <a:t> </a:t>
            </a:r>
            <a:r>
              <a:rPr lang="en-US" sz="4000" dirty="0" err="1" smtClean="0"/>
              <a:t>theo</a:t>
            </a:r>
            <a:r>
              <a:rPr lang="en-US" sz="4000" dirty="0" smtClean="0"/>
              <a:t> </a:t>
            </a:r>
            <a:r>
              <a:rPr lang="en-US" sz="4000" dirty="0" err="1" smtClean="0"/>
              <a:t>quỹ</a:t>
            </a:r>
            <a:r>
              <a:rPr lang="en-US" sz="4000" dirty="0" smtClean="0"/>
              <a:t> </a:t>
            </a:r>
            <a:r>
              <a:rPr lang="en-US" sz="4000" dirty="0" err="1" smtClean="0"/>
              <a:t>đạo</a:t>
            </a:r>
            <a:r>
              <a:rPr lang="en-US" sz="4000" dirty="0" smtClean="0"/>
              <a:t> </a:t>
            </a:r>
            <a:r>
              <a:rPr lang="en-US" sz="4000" dirty="0" err="1" smtClean="0"/>
              <a:t>tạo</a:t>
            </a:r>
            <a:r>
              <a:rPr lang="en-US" sz="4000" dirty="0" smtClean="0"/>
              <a:t> </a:t>
            </a:r>
            <a:r>
              <a:rPr lang="en-US" sz="4000" dirty="0" err="1" smtClean="0"/>
              <a:t>nên</a:t>
            </a:r>
            <a:r>
              <a:rPr lang="en-US" sz="4000" dirty="0" smtClean="0"/>
              <a:t> </a:t>
            </a:r>
            <a:r>
              <a:rPr lang="en-US" sz="4000" dirty="0" err="1" smtClean="0"/>
              <a:t>vỏ</a:t>
            </a:r>
            <a:r>
              <a:rPr lang="en-US" sz="4000" dirty="0" smtClean="0"/>
              <a:t> </a:t>
            </a:r>
            <a:r>
              <a:rPr lang="en-US" sz="4000" dirty="0" err="1" smtClean="0"/>
              <a:t>nguyên</a:t>
            </a:r>
            <a:r>
              <a:rPr lang="en-US" sz="4000" dirty="0" smtClean="0"/>
              <a:t> </a:t>
            </a:r>
            <a:r>
              <a:rPr lang="en-US" sz="4000" dirty="0" err="1" smtClean="0"/>
              <a:t>tử</a:t>
            </a:r>
            <a:r>
              <a:rPr lang="en-US" sz="4000" dirty="0" smtClean="0"/>
              <a:t>.</a:t>
            </a:r>
            <a:endParaRPr lang="en-US" sz="400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>
            <a:noAutofit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en-US" sz="3600" b="1" dirty="0" smtClean="0">
                <a:latin typeface="Times New Roman" pitchFamily="18" charset="0"/>
                <a:cs typeface="Times New Roman" pitchFamily="18" charset="0"/>
                <a:hlinkClick r:id="rId2" action="ppaction://hlinkpres?slideindex=1&amp;slidetitle="/>
              </a:rPr>
              <a:t>I. SỰ CHUYỂN ĐỘNG CỦA CÁC ELECTRON TRONG NGUYÊN TỬ</a:t>
            </a:r>
            <a:endParaRPr lang="en-US" sz="3600" b="1" dirty="0">
              <a:latin typeface="Times New Roman" pitchFamily="18" charset="0"/>
              <a:cs typeface="Times New Roman" pitchFamily="18" charset="0"/>
              <a:hlinkClick r:id="rId2" action="ppaction://hlinkpres?slideindex=1&amp;slidetitle="/>
            </a:endParaRPr>
          </a:p>
        </p:txBody>
      </p:sp>
    </p:spTree>
    <p:extLst>
      <p:ext uri="{BB962C8B-B14F-4D97-AF65-F5344CB8AC3E}">
        <p14:creationId xmlns:p14="http://schemas.microsoft.com/office/powerpoint/2010/main" val="158547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533400"/>
          </a:xfr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II. LỚP ELECTRON VÀ PHÂN LỚP ELECTRON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2667000" cy="609600"/>
          </a:xfr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 fontScale="925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1.Lớp electron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Content Placeholder 3" descr="lop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450" y="1905000"/>
            <a:ext cx="607695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4876800" y="2286000"/>
            <a:ext cx="2743200" cy="10668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4876800" y="2133600"/>
            <a:ext cx="3200400" cy="1600200"/>
          </a:xfrm>
          <a:prstGeom prst="rect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electron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gần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nhau</a:t>
            </a:r>
            <a:endParaRPr lang="en-US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0562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533400"/>
          </a:xfr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II. LỚP ELECTRON VÀ PHÂN LỚP ELECTRON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2667000" cy="609600"/>
          </a:xfr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 fontScale="925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1.Lớp electron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2438400"/>
            <a:ext cx="8229600" cy="914400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algn="just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electron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gần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nhau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45" name="Content Placeholder 2"/>
          <p:cNvSpPr txBox="1">
            <a:spLocks/>
          </p:cNvSpPr>
          <p:nvPr/>
        </p:nvSpPr>
        <p:spPr bwMode="auto">
          <a:xfrm>
            <a:off x="457200" y="3200400"/>
            <a:ext cx="82296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spcBef>
                <a:spcPct val="20000"/>
              </a:spcBef>
              <a:buFont typeface="Arial" charset="0"/>
              <a:buNone/>
            </a:pP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electron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sắp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thấp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cao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762000" y="4419600"/>
          <a:ext cx="6858000" cy="1036320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1447800"/>
                <a:gridCol w="1066800"/>
                <a:gridCol w="1143000"/>
                <a:gridCol w="1066800"/>
                <a:gridCol w="1066800"/>
                <a:gridCol w="10668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…..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Tên</a:t>
                      </a:r>
                      <a:r>
                        <a:rPr lang="en-US" sz="2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lớp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K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L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M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……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247" name="Content Placeholder 2"/>
          <p:cNvSpPr txBox="1">
            <a:spLocks/>
          </p:cNvSpPr>
          <p:nvPr/>
        </p:nvSpPr>
        <p:spPr bwMode="auto">
          <a:xfrm>
            <a:off x="457200" y="5486400"/>
            <a:ext cx="82296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(n: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3741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245" grpId="0"/>
      <p:bldP spid="1024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3733800" cy="609600"/>
          </a:xfr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2.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Phân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lớp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 electron</a:t>
            </a:r>
            <a:endParaRPr lang="en-US" b="1" dirty="0">
              <a:latin typeface="Times New Roman" pitchFamily="18" charset="0"/>
              <a:cs typeface="Times New Roman" pitchFamily="18" charset="0"/>
              <a:hlinkClick r:id="rId2" action="ppaction://hlinksldjump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57200" y="609600"/>
            <a:ext cx="8229600" cy="533400"/>
          </a:xfrm>
          <a:prstGeom prst="rect">
            <a:avLst/>
          </a:prstGeom>
          <a:ln w="9525" cap="flat" cmpd="sng" algn="ctr">
            <a:noFill/>
            <a:prstDash val="soli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II. LỚP ELECTRON VÀ PHÂN LỚP ELECTRON</a:t>
            </a:r>
          </a:p>
        </p:txBody>
      </p:sp>
      <p:pic>
        <p:nvPicPr>
          <p:cNvPr id="11" name="Picture 10" descr="phanlop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905000"/>
            <a:ext cx="6858000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5791200" y="2057400"/>
            <a:ext cx="2514600" cy="9144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5562600" y="1447800"/>
            <a:ext cx="3429000" cy="1447800"/>
          </a:xfrm>
          <a:prstGeom prst="roundRect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electron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nhau</a:t>
            </a:r>
            <a:endParaRPr lang="en-US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838200" y="2133600"/>
            <a:ext cx="1600200" cy="13716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228600" y="2057400"/>
            <a:ext cx="2209800" cy="1524000"/>
          </a:xfrm>
          <a:prstGeom prst="roundRect">
            <a:avLst/>
          </a:prstGeom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đó</a:t>
            </a:r>
            <a:endParaRPr lang="en-US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819400" y="6400800"/>
            <a:ext cx="1066800" cy="2286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3962400" y="6629400"/>
            <a:ext cx="1066800" cy="2286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6477000" y="6477000"/>
            <a:ext cx="1066800" cy="2286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2514600" y="6432550"/>
            <a:ext cx="1371600" cy="381000"/>
          </a:xfrm>
          <a:prstGeom prst="roundRect">
            <a:avLst/>
          </a:prstGeom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Electron s</a:t>
            </a:r>
          </a:p>
        </p:txBody>
      </p:sp>
      <p:sp>
        <p:nvSpPr>
          <p:cNvPr id="23" name="Rectangle 22"/>
          <p:cNvSpPr/>
          <p:nvPr/>
        </p:nvSpPr>
        <p:spPr>
          <a:xfrm>
            <a:off x="5181600" y="6324600"/>
            <a:ext cx="1066800" cy="2286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>
            <a:off x="3900488" y="6400800"/>
            <a:ext cx="1281112" cy="411163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Electron p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5243513" y="6430963"/>
            <a:ext cx="1371600" cy="381000"/>
          </a:xfrm>
          <a:prstGeom prst="roundRect">
            <a:avLst/>
          </a:prstGeom>
          <a:solidFill>
            <a:srgbClr val="00CCFF"/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Electron d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705600" y="6445250"/>
            <a:ext cx="1281113" cy="411163"/>
          </a:xfrm>
          <a:prstGeom prst="roundRect">
            <a:avLst/>
          </a:prstGeom>
          <a:solidFill>
            <a:srgbClr val="00FFFF"/>
          </a:solidFill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Electron f</a:t>
            </a:r>
          </a:p>
        </p:txBody>
      </p:sp>
    </p:spTree>
    <p:extLst>
      <p:ext uri="{BB962C8B-B14F-4D97-AF65-F5344CB8AC3E}">
        <p14:creationId xmlns:p14="http://schemas.microsoft.com/office/powerpoint/2010/main" val="3805328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24" grpId="0" animBg="1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733800" cy="609600"/>
          </a:xfr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2.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Phân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lớp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 electron</a:t>
            </a:r>
            <a:endParaRPr lang="en-US" b="1" dirty="0">
              <a:latin typeface="Times New Roman" pitchFamily="18" charset="0"/>
              <a:cs typeface="Times New Roman" pitchFamily="18" charset="0"/>
              <a:hlinkClick r:id="rId2" action="ppaction://hlinksldjump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57200" y="2438400"/>
            <a:ext cx="8229600" cy="914400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Gồm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electron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Kí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s,p,d,f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2292" name="Content Placeholder 2"/>
          <p:cNvSpPr txBox="1">
            <a:spLocks/>
          </p:cNvSpPr>
          <p:nvPr/>
        </p:nvSpPr>
        <p:spPr bwMode="auto">
          <a:xfrm>
            <a:off x="457200" y="3200400"/>
            <a:ext cx="82296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20000"/>
              </a:spcBef>
              <a:buFont typeface="Arial" charset="0"/>
              <a:buNone/>
            </a:pP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mỗi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04800" y="3962400"/>
          <a:ext cx="8534401" cy="1036320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1600200"/>
                <a:gridCol w="1447800"/>
                <a:gridCol w="1600200"/>
                <a:gridCol w="1905000"/>
                <a:gridCol w="1981201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Tên</a:t>
                      </a:r>
                      <a:r>
                        <a:rPr lang="en-US" sz="2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lớp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K (n=1)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L (n=2)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M (n=3)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N (n=4)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Phân</a:t>
                      </a:r>
                      <a:r>
                        <a:rPr lang="en-US" sz="28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lớp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1s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2s,2p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3s,3p,3d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latin typeface="Times New Roman" pitchFamily="18" charset="0"/>
                          <a:cs typeface="Times New Roman" pitchFamily="18" charset="0"/>
                        </a:rPr>
                        <a:t>4s,4p,4d,4f.</a:t>
                      </a:r>
                      <a:endParaRPr lang="en-US" sz="2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457200" y="5486400"/>
            <a:ext cx="82296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spcBef>
                <a:spcPct val="20000"/>
              </a:spcBef>
              <a:buFont typeface="Arial" charset="0"/>
              <a:buNone/>
            </a:pPr>
            <a:r>
              <a:rPr lang="en-US" sz="3200">
                <a:latin typeface="Times New Roman" pitchFamily="18" charset="0"/>
                <a:cs typeface="Times New Roman" pitchFamily="18" charset="0"/>
              </a:rPr>
              <a:t>- Electron ở phân lớp s,p,d,f gọi là electron s, p,d,f.</a:t>
            </a: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57200" y="838200"/>
            <a:ext cx="8229600" cy="533400"/>
          </a:xfrm>
          <a:prstGeom prst="rect">
            <a:avLst/>
          </a:prstGeom>
          <a:ln w="9525" cap="flat" cmpd="sng" algn="ctr">
            <a:noFill/>
            <a:prstDash val="soli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II. LỚP ELECTRON VÀ PHÂN LỚP ELECTRON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4383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4" grpId="0"/>
      <p:bldP spid="12292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Group 2"/>
          <p:cNvGraphicFramePr>
            <a:graphicFrameLocks noGrp="1"/>
          </p:cNvGraphicFramePr>
          <p:nvPr/>
        </p:nvGraphicFramePr>
        <p:xfrm>
          <a:off x="381000" y="1600200"/>
          <a:ext cx="8229600" cy="4344988"/>
        </p:xfrm>
        <a:graphic>
          <a:graphicData uri="http://schemas.openxmlformats.org/drawingml/2006/table">
            <a:tbl>
              <a:tblPr/>
              <a:tblGrid>
                <a:gridCol w="3276600"/>
                <a:gridCol w="1143000"/>
                <a:gridCol w="762000"/>
                <a:gridCol w="762000"/>
                <a:gridCol w="762000"/>
                <a:gridCol w="762000"/>
                <a:gridCol w="762000"/>
              </a:tblGrid>
              <a:tr h="1295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  <a:ea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ea typeface="Times New Roman" pitchFamily="18" charset="0"/>
                          <a:cs typeface="Arial" charset="0"/>
                        </a:rPr>
                        <a:t>Líp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ea typeface="Times New Roman" pitchFamily="18" charset="0"/>
                          <a:cs typeface="Arial" charset="0"/>
                        </a:rPr>
                        <a:t>K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ea typeface="Times New Roman" pitchFamily="18" charset="0"/>
                          <a:cs typeface="Arial" charset="0"/>
                        </a:rPr>
                        <a:t>n=1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ea typeface="Times New Roman" pitchFamily="18" charset="0"/>
                          <a:cs typeface="Arial" charset="0"/>
                        </a:rPr>
                        <a:t>L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ea typeface="Times New Roman" pitchFamily="18" charset="0"/>
                          <a:cs typeface="Arial" charset="0"/>
                        </a:rPr>
                        <a:t>n=2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ea typeface="Times New Roman" pitchFamily="18" charset="0"/>
                          <a:cs typeface="Arial" charset="0"/>
                        </a:rPr>
                        <a:t>M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ea typeface="Times New Roman" pitchFamily="18" charset="0"/>
                          <a:cs typeface="Arial" charset="0"/>
                        </a:rPr>
                        <a:t>n=3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7953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ea typeface="Times New Roman" pitchFamily="18" charset="0"/>
                          <a:cs typeface="Arial" charset="0"/>
                        </a:rPr>
                        <a:t>Ph©n líp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ea typeface="Times New Roman" pitchFamily="18" charset="0"/>
                          <a:cs typeface="Arial" charset="0"/>
                        </a:rPr>
                        <a:t>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ea typeface="Times New Roman" pitchFamily="18" charset="0"/>
                          <a:cs typeface="Arial" charset="0"/>
                        </a:rPr>
                        <a:t>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ea typeface="Times New Roman" pitchFamily="18" charset="0"/>
                          <a:cs typeface="Arial" charset="0"/>
                        </a:rPr>
                        <a:t>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ea typeface="Times New Roman" pitchFamily="18" charset="0"/>
                          <a:cs typeface="Arial" charset="0"/>
                        </a:rPr>
                        <a:t>s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ea typeface="Times New Roman" pitchFamily="18" charset="0"/>
                          <a:cs typeface="Arial" charset="0"/>
                        </a:rPr>
                        <a:t>p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ea typeface="Times New Roman" pitchFamily="18" charset="0"/>
                          <a:cs typeface="Arial" charset="0"/>
                        </a:rPr>
                        <a:t>d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33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ea typeface="Times New Roman" pitchFamily="18" charset="0"/>
                          <a:cs typeface="Arial" charset="0"/>
                        </a:rPr>
                        <a:t>Sè e tèi ®a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ea typeface="Times New Roman" pitchFamily="18" charset="0"/>
                          <a:cs typeface="Arial" charset="0"/>
                        </a:rPr>
                        <a:t>trong ph©n líp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18" charset="2"/>
                        <a:buNone/>
                        <a:tabLst/>
                      </a:pPr>
                      <a:endParaRPr kumimoji="0" lang="en-US" sz="3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18" charset="2"/>
                        <a:buNone/>
                        <a:tabLst/>
                      </a:pPr>
                      <a:endParaRPr kumimoji="0" lang="en-US" sz="3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18" charset="2"/>
                        <a:buNone/>
                        <a:tabLst/>
                      </a:pPr>
                      <a:endParaRPr kumimoji="0" lang="en-US" sz="3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18" charset="2"/>
                        <a:buNone/>
                        <a:tabLst/>
                      </a:pPr>
                      <a:endParaRPr kumimoji="0" lang="en-US" sz="3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18" charset="2"/>
                        <a:buNone/>
                        <a:tabLst/>
                      </a:pPr>
                      <a:endParaRPr kumimoji="0" lang="en-US" sz="3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18" charset="2"/>
                        <a:buNone/>
                        <a:tabLst/>
                      </a:pPr>
                      <a:endParaRPr kumimoji="0" lang="en-US" sz="3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20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ea typeface="Times New Roman" pitchFamily="18" charset="0"/>
                          <a:cs typeface="Arial" charset="0"/>
                        </a:rPr>
                        <a:t>Sè e tèi ®a cña líp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18" charset="2"/>
                        <a:buNone/>
                        <a:tabLst/>
                      </a:pPr>
                      <a:endParaRPr kumimoji="0" lang="en-US" sz="3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18" charset="2"/>
                        <a:buNone/>
                        <a:tabLst/>
                      </a:pPr>
                      <a:endParaRPr kumimoji="0" lang="en-US" sz="3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18" charset="2"/>
                        <a:buNone/>
                        <a:tabLst/>
                      </a:pPr>
                      <a:endParaRPr kumimoji="0" lang="en-US" sz="3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254" name="Rectangle 38"/>
          <p:cNvSpPr>
            <a:spLocks noChangeArrowheads="1"/>
          </p:cNvSpPr>
          <p:nvPr/>
        </p:nvSpPr>
        <p:spPr bwMode="auto">
          <a:xfrm rot="10812914" flipV="1">
            <a:off x="724283" y="1114790"/>
            <a:ext cx="6361357" cy="430887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US" sz="2200" b="1" dirty="0" err="1" smtClean="0">
                <a:solidFill>
                  <a:schemeClr val="accent2"/>
                </a:solidFill>
                <a:latin typeface="Arial Black" pitchFamily="34" charset="0"/>
              </a:rPr>
              <a:t>Sô</a:t>
            </a:r>
            <a:r>
              <a:rPr lang="en-US" sz="2200" b="1" dirty="0" smtClean="0">
                <a:solidFill>
                  <a:schemeClr val="accent2"/>
                </a:solidFill>
                <a:latin typeface="Arial Black" pitchFamily="34" charset="0"/>
              </a:rPr>
              <a:t>́ electron </a:t>
            </a:r>
            <a:r>
              <a:rPr lang="en-US" sz="2200" b="1" dirty="0" err="1" smtClean="0">
                <a:solidFill>
                  <a:schemeClr val="accent2"/>
                </a:solidFill>
                <a:latin typeface="Arial Black" pitchFamily="34" charset="0"/>
              </a:rPr>
              <a:t>tối</a:t>
            </a:r>
            <a:r>
              <a:rPr lang="en-US" sz="2200" b="1" dirty="0" smtClean="0">
                <a:solidFill>
                  <a:schemeClr val="accent2"/>
                </a:solidFill>
                <a:latin typeface="Arial Black" pitchFamily="34" charset="0"/>
              </a:rPr>
              <a:t> </a:t>
            </a:r>
            <a:r>
              <a:rPr lang="en-US" sz="2200" b="1" dirty="0" err="1" smtClean="0">
                <a:solidFill>
                  <a:schemeClr val="accent2"/>
                </a:solidFill>
                <a:latin typeface="Arial Black" pitchFamily="34" charset="0"/>
              </a:rPr>
              <a:t>đa</a:t>
            </a:r>
            <a:r>
              <a:rPr lang="en-US" sz="2200" b="1" dirty="0" smtClean="0">
                <a:solidFill>
                  <a:schemeClr val="accent2"/>
                </a:solidFill>
                <a:latin typeface="Arial Black" pitchFamily="34" charset="0"/>
              </a:rPr>
              <a:t> </a:t>
            </a:r>
            <a:r>
              <a:rPr lang="en-US" sz="2200" b="1" dirty="0" err="1" smtClean="0">
                <a:solidFill>
                  <a:schemeClr val="accent2"/>
                </a:solidFill>
                <a:latin typeface="Arial Black" pitchFamily="34" charset="0"/>
              </a:rPr>
              <a:t>của</a:t>
            </a:r>
            <a:r>
              <a:rPr lang="en-US" sz="2200" b="1" dirty="0" smtClean="0">
                <a:solidFill>
                  <a:schemeClr val="accent2"/>
                </a:solidFill>
                <a:latin typeface="Arial Black" pitchFamily="34" charset="0"/>
              </a:rPr>
              <a:t> </a:t>
            </a:r>
            <a:r>
              <a:rPr lang="en-US" sz="2200" b="1" dirty="0" err="1" smtClean="0">
                <a:solidFill>
                  <a:schemeClr val="accent2"/>
                </a:solidFill>
                <a:latin typeface="Arial Black" pitchFamily="34" charset="0"/>
              </a:rPr>
              <a:t>lớp</a:t>
            </a:r>
            <a:r>
              <a:rPr lang="en-US" sz="2200" b="1" dirty="0" smtClean="0">
                <a:solidFill>
                  <a:schemeClr val="accent2"/>
                </a:solidFill>
                <a:latin typeface="Arial Black" pitchFamily="34" charset="0"/>
              </a:rPr>
              <a:t> = </a:t>
            </a:r>
            <a:r>
              <a:rPr lang="en-US" sz="2200" b="1" dirty="0">
                <a:solidFill>
                  <a:schemeClr val="accent2"/>
                </a:solidFill>
                <a:latin typeface="Arial Black" pitchFamily="34" charset="0"/>
              </a:rPr>
              <a:t>2n</a:t>
            </a:r>
            <a:r>
              <a:rPr lang="en-US" sz="2200" b="1" baseline="30000" dirty="0">
                <a:solidFill>
                  <a:schemeClr val="accent2"/>
                </a:solidFill>
                <a:latin typeface="Arial Black" pitchFamily="34" charset="0"/>
              </a:rPr>
              <a:t>2</a:t>
            </a:r>
            <a:endParaRPr lang="en-US" sz="2200" b="1" dirty="0">
              <a:solidFill>
                <a:schemeClr val="accent2"/>
              </a:solidFill>
              <a:latin typeface="Arial Black" pitchFamily="34" charset="0"/>
            </a:endParaRPr>
          </a:p>
        </p:txBody>
      </p:sp>
      <p:sp>
        <p:nvSpPr>
          <p:cNvPr id="9256" name="Text Box 40"/>
          <p:cNvSpPr txBox="1">
            <a:spLocks noChangeArrowheads="1"/>
          </p:cNvSpPr>
          <p:nvPr/>
        </p:nvSpPr>
        <p:spPr bwMode="auto">
          <a:xfrm>
            <a:off x="4038600" y="3992563"/>
            <a:ext cx="4572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3200" b="1"/>
              <a:t>2</a:t>
            </a:r>
          </a:p>
        </p:txBody>
      </p:sp>
      <p:sp>
        <p:nvSpPr>
          <p:cNvPr id="9257" name="Text Box 41"/>
          <p:cNvSpPr txBox="1">
            <a:spLocks noChangeArrowheads="1"/>
          </p:cNvSpPr>
          <p:nvPr/>
        </p:nvSpPr>
        <p:spPr bwMode="auto">
          <a:xfrm>
            <a:off x="4876800" y="3962400"/>
            <a:ext cx="457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3200" b="1"/>
              <a:t>2</a:t>
            </a:r>
          </a:p>
        </p:txBody>
      </p:sp>
      <p:sp>
        <p:nvSpPr>
          <p:cNvPr id="9258" name="Text Box 42"/>
          <p:cNvSpPr txBox="1">
            <a:spLocks noChangeArrowheads="1"/>
          </p:cNvSpPr>
          <p:nvPr/>
        </p:nvSpPr>
        <p:spPr bwMode="auto">
          <a:xfrm>
            <a:off x="5638800" y="3962400"/>
            <a:ext cx="457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3200" b="1"/>
              <a:t>6</a:t>
            </a:r>
          </a:p>
        </p:txBody>
      </p:sp>
      <p:sp>
        <p:nvSpPr>
          <p:cNvPr id="9259" name="Text Box 43"/>
          <p:cNvSpPr txBox="1">
            <a:spLocks noChangeArrowheads="1"/>
          </p:cNvSpPr>
          <p:nvPr/>
        </p:nvSpPr>
        <p:spPr bwMode="auto">
          <a:xfrm>
            <a:off x="6477000" y="3962400"/>
            <a:ext cx="457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3200" b="1"/>
              <a:t>2</a:t>
            </a:r>
          </a:p>
        </p:txBody>
      </p:sp>
      <p:sp>
        <p:nvSpPr>
          <p:cNvPr id="9260" name="Text Box 44"/>
          <p:cNvSpPr txBox="1">
            <a:spLocks noChangeArrowheads="1"/>
          </p:cNvSpPr>
          <p:nvPr/>
        </p:nvSpPr>
        <p:spPr bwMode="auto">
          <a:xfrm>
            <a:off x="7315200" y="3962400"/>
            <a:ext cx="457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3200" b="1"/>
              <a:t>6</a:t>
            </a:r>
          </a:p>
        </p:txBody>
      </p:sp>
      <p:sp>
        <p:nvSpPr>
          <p:cNvPr id="9261" name="Text Box 45"/>
          <p:cNvSpPr txBox="1">
            <a:spLocks noChangeArrowheads="1"/>
          </p:cNvSpPr>
          <p:nvPr/>
        </p:nvSpPr>
        <p:spPr bwMode="auto">
          <a:xfrm>
            <a:off x="7848600" y="3962400"/>
            <a:ext cx="685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3200" b="1"/>
              <a:t>10</a:t>
            </a:r>
          </a:p>
        </p:txBody>
      </p:sp>
      <p:sp>
        <p:nvSpPr>
          <p:cNvPr id="9262" name="Text Box 46"/>
          <p:cNvSpPr txBox="1">
            <a:spLocks noChangeArrowheads="1"/>
          </p:cNvSpPr>
          <p:nvPr/>
        </p:nvSpPr>
        <p:spPr bwMode="auto">
          <a:xfrm>
            <a:off x="4038600" y="5105400"/>
            <a:ext cx="457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sz="3200" b="1"/>
              <a:t>2</a:t>
            </a:r>
          </a:p>
        </p:txBody>
      </p:sp>
      <p:sp>
        <p:nvSpPr>
          <p:cNvPr id="9263" name="Text Box 47"/>
          <p:cNvSpPr txBox="1">
            <a:spLocks noChangeArrowheads="1"/>
          </p:cNvSpPr>
          <p:nvPr/>
        </p:nvSpPr>
        <p:spPr bwMode="auto">
          <a:xfrm>
            <a:off x="5105400" y="5105400"/>
            <a:ext cx="914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3200" b="1"/>
              <a:t>8</a:t>
            </a:r>
          </a:p>
        </p:txBody>
      </p:sp>
      <p:sp>
        <p:nvSpPr>
          <p:cNvPr id="9264" name="Text Box 48"/>
          <p:cNvSpPr txBox="1">
            <a:spLocks noChangeArrowheads="1"/>
          </p:cNvSpPr>
          <p:nvPr/>
        </p:nvSpPr>
        <p:spPr bwMode="auto">
          <a:xfrm>
            <a:off x="7086600" y="5105400"/>
            <a:ext cx="838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3200" b="1"/>
              <a:t>18</a:t>
            </a: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304800" y="152400"/>
            <a:ext cx="8229600" cy="624782"/>
          </a:xfrm>
          <a:prstGeom prst="rect">
            <a:avLst/>
          </a:prstGeom>
          <a:ln w="9525" cap="flat" cmpd="sng" algn="ctr">
            <a:noFill/>
            <a:prstDash val="soli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normAutofit fontScale="70000" lnSpcReduction="20000"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III. SỐ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ELECTRON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TỐI ĐA TRONG MỘT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PHÂN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LỚP, MỘT LỚP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1231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9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9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9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9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9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9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54" grpId="0" animBg="1"/>
      <p:bldP spid="9256" grpId="0"/>
      <p:bldP spid="9257" grpId="0"/>
      <p:bldP spid="9258" grpId="0"/>
      <p:bldP spid="9259" grpId="0"/>
      <p:bldP spid="9260" grpId="0"/>
      <p:bldP spid="9261" grpId="0"/>
      <p:bldP spid="9262" grpId="0"/>
      <p:bldP spid="9263" grpId="0"/>
      <p:bldP spid="926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3" name="Group 3"/>
          <p:cNvGraphicFramePr>
            <a:graphicFrameLocks noGrp="1"/>
          </p:cNvGraphicFramePr>
          <p:nvPr/>
        </p:nvGraphicFramePr>
        <p:xfrm>
          <a:off x="609600" y="1828800"/>
          <a:ext cx="8229600" cy="3251201"/>
        </p:xfrm>
        <a:graphic>
          <a:graphicData uri="http://schemas.openxmlformats.org/drawingml/2006/table">
            <a:tbl>
              <a:tblPr/>
              <a:tblGrid>
                <a:gridCol w="2743200"/>
                <a:gridCol w="2743200"/>
                <a:gridCol w="2743200"/>
              </a:tblGrid>
              <a:tr h="1133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ea typeface="Times New Roman" pitchFamily="18" charset="0"/>
                          <a:cs typeface="Arial" charset="0"/>
                        </a:rPr>
                        <a:t>Líp</a:t>
                      </a: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ea typeface="Times New Roman" pitchFamily="18" charset="0"/>
                          <a:cs typeface="Arial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ea typeface="Times New Roman" pitchFamily="18" charset="0"/>
                          <a:cs typeface="Arial" charset="0"/>
                        </a:rPr>
                        <a:t>Sè e tèi ®a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ea typeface="Times New Roman" pitchFamily="18" charset="0"/>
                          <a:cs typeface="Arial" charset="0"/>
                        </a:rPr>
                        <a:t>cña líp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ea typeface="Times New Roman" pitchFamily="18" charset="0"/>
                          <a:cs typeface="Arial" charset="0"/>
                        </a:rPr>
                        <a:t>Ph©n bè e trªn c¸c ph©n líp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532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ea typeface="Times New Roman" pitchFamily="18" charset="0"/>
                          <a:cs typeface="Arial" charset="0"/>
                        </a:rPr>
                        <a:t>K(n=1)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ea typeface="Times New Roman" pitchFamily="18" charset="0"/>
                          <a:cs typeface="Arial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06438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ea typeface="Times New Roman" pitchFamily="18" charset="0"/>
                          <a:cs typeface="Arial" charset="0"/>
                        </a:rPr>
                        <a:t>L(n=2)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ea typeface="Times New Roman" pitchFamily="18" charset="0"/>
                          <a:cs typeface="Arial" charset="0"/>
                        </a:rPr>
                        <a:t>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596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ea typeface="Times New Roman" pitchFamily="18" charset="0"/>
                          <a:cs typeface="Arial" charset="0"/>
                        </a:rPr>
                        <a:t>M(n=3)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  <a:ea typeface="Times New Roman" pitchFamily="18" charset="0"/>
                          <a:cs typeface="Arial" charset="0"/>
                        </a:rPr>
                        <a:t>18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3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265" name="Text Box 25"/>
          <p:cNvSpPr txBox="1">
            <a:spLocks noChangeArrowheads="1"/>
          </p:cNvSpPr>
          <p:nvPr/>
        </p:nvSpPr>
        <p:spPr bwMode="auto">
          <a:xfrm>
            <a:off x="6858000" y="2971800"/>
            <a:ext cx="1066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3200" b="1"/>
              <a:t>1s</a:t>
            </a:r>
            <a:r>
              <a:rPr lang="en-US" sz="3200" b="1" baseline="30000"/>
              <a:t>2</a:t>
            </a:r>
            <a:endParaRPr lang="en-US" sz="3200"/>
          </a:p>
        </p:txBody>
      </p:sp>
      <p:sp>
        <p:nvSpPr>
          <p:cNvPr id="10266" name="Text Box 26"/>
          <p:cNvSpPr txBox="1">
            <a:spLocks noChangeArrowheads="1"/>
          </p:cNvSpPr>
          <p:nvPr/>
        </p:nvSpPr>
        <p:spPr bwMode="auto">
          <a:xfrm>
            <a:off x="6172200" y="3733800"/>
            <a:ext cx="2590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ctr" eaLnBrk="1" hangingPunct="1"/>
            <a:r>
              <a:rPr lang="en-US" sz="3200" b="1" dirty="0">
                <a:ea typeface="Times New Roman" pitchFamily="18" charset="0"/>
                <a:cs typeface="Arial" charset="0"/>
              </a:rPr>
              <a:t>2s</a:t>
            </a:r>
            <a:r>
              <a:rPr lang="en-US" sz="3200" b="1" baseline="30000" dirty="0">
                <a:ea typeface="Times New Roman" pitchFamily="18" charset="0"/>
                <a:cs typeface="Arial" charset="0"/>
              </a:rPr>
              <a:t>2</a:t>
            </a:r>
            <a:r>
              <a:rPr lang="en-US" sz="3200" b="1" dirty="0">
                <a:ea typeface="Times New Roman" pitchFamily="18" charset="0"/>
                <a:cs typeface="Arial" charset="0"/>
              </a:rPr>
              <a:t>2p</a:t>
            </a:r>
            <a:r>
              <a:rPr lang="en-US" sz="3200" b="1" baseline="30000" dirty="0">
                <a:ea typeface="Times New Roman" pitchFamily="18" charset="0"/>
                <a:cs typeface="Arial" charset="0"/>
              </a:rPr>
              <a:t>6</a:t>
            </a:r>
            <a:endParaRPr lang="en-US" sz="3200" dirty="0">
              <a:ea typeface="Times New Roman" pitchFamily="18" charset="0"/>
              <a:cs typeface="Arial" charset="0"/>
            </a:endParaRPr>
          </a:p>
        </p:txBody>
      </p:sp>
      <p:sp>
        <p:nvSpPr>
          <p:cNvPr id="10267" name="Text Box 27"/>
          <p:cNvSpPr txBox="1">
            <a:spLocks noChangeArrowheads="1"/>
          </p:cNvSpPr>
          <p:nvPr/>
        </p:nvSpPr>
        <p:spPr bwMode="auto">
          <a:xfrm>
            <a:off x="6248400" y="4419600"/>
            <a:ext cx="2514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.VnTime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.VnTime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.VnTime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.VnTime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sz="3200" b="1">
                <a:ea typeface="Times New Roman" pitchFamily="18" charset="0"/>
                <a:cs typeface="Arial" charset="0"/>
              </a:rPr>
              <a:t>3s</a:t>
            </a:r>
            <a:r>
              <a:rPr lang="en-US" sz="3200" b="1" baseline="30000">
                <a:ea typeface="Times New Roman" pitchFamily="18" charset="0"/>
                <a:cs typeface="Arial" charset="0"/>
              </a:rPr>
              <a:t>2</a:t>
            </a:r>
            <a:r>
              <a:rPr lang="en-US" sz="3200" b="1">
                <a:ea typeface="Times New Roman" pitchFamily="18" charset="0"/>
                <a:cs typeface="Arial" charset="0"/>
              </a:rPr>
              <a:t>3p</a:t>
            </a:r>
            <a:r>
              <a:rPr lang="en-US" sz="3200" b="1" baseline="30000">
                <a:ea typeface="Times New Roman" pitchFamily="18" charset="0"/>
                <a:cs typeface="Arial" charset="0"/>
              </a:rPr>
              <a:t>6</a:t>
            </a:r>
            <a:r>
              <a:rPr lang="en-US" sz="3200" b="1">
                <a:ea typeface="Times New Roman" pitchFamily="18" charset="0"/>
                <a:cs typeface="Arial" charset="0"/>
              </a:rPr>
              <a:t>3d</a:t>
            </a:r>
            <a:r>
              <a:rPr lang="en-US" sz="3200" b="1" baseline="30000">
                <a:ea typeface="Times New Roman" pitchFamily="18" charset="0"/>
                <a:cs typeface="Arial" charset="0"/>
              </a:rPr>
              <a:t>10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81600"/>
            <a:ext cx="84582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304800" y="482105"/>
            <a:ext cx="5943600" cy="609600"/>
          </a:xfrm>
          <a:prstGeom prst="rect">
            <a:avLst/>
          </a:prstGeom>
          <a:ln w="9525" cap="flat" cmpd="sng" algn="ctr">
            <a:noFill/>
            <a:prstDash val="solid"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  <a:defRPr/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Sư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̣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phân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bô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́ e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trên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phân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lớp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 </a:t>
            </a:r>
            <a:endParaRPr lang="en-US" b="1" dirty="0">
              <a:latin typeface="Times New Roman" pitchFamily="18" charset="0"/>
              <a:cs typeface="Times New Roman" pitchFamily="18" charset="0"/>
              <a:hlinkClick r:id="rId3" action="ppaction://hlinksldjump"/>
            </a:endParaRPr>
          </a:p>
        </p:txBody>
      </p:sp>
    </p:spTree>
    <p:extLst>
      <p:ext uri="{BB962C8B-B14F-4D97-AF65-F5344CB8AC3E}">
        <p14:creationId xmlns:p14="http://schemas.microsoft.com/office/powerpoint/2010/main" val="1932786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5" grpId="0"/>
      <p:bldP spid="10266" grpId="0"/>
      <p:bldP spid="1026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418" name="Group 58"/>
          <p:cNvGrpSpPr>
            <a:grpSpLocks/>
          </p:cNvGrpSpPr>
          <p:nvPr/>
        </p:nvGrpSpPr>
        <p:grpSpPr bwMode="auto">
          <a:xfrm>
            <a:off x="762000" y="1752600"/>
            <a:ext cx="838200" cy="685800"/>
            <a:chOff x="480" y="672"/>
            <a:chExt cx="528" cy="432"/>
          </a:xfrm>
        </p:grpSpPr>
        <p:sp>
          <p:nvSpPr>
            <p:cNvPr id="8262" name="Oval 2"/>
            <p:cNvSpPr>
              <a:spLocks noChangeArrowheads="1"/>
            </p:cNvSpPr>
            <p:nvPr/>
          </p:nvSpPr>
          <p:spPr bwMode="auto">
            <a:xfrm>
              <a:off x="480" y="672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63" name="Text Box 35"/>
            <p:cNvSpPr txBox="1">
              <a:spLocks noChangeArrowheads="1"/>
            </p:cNvSpPr>
            <p:nvPr/>
          </p:nvSpPr>
          <p:spPr bwMode="auto">
            <a:xfrm>
              <a:off x="522" y="720"/>
              <a:ext cx="43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/>
                <a:t>1s</a:t>
              </a:r>
              <a:r>
                <a:rPr lang="en-US" baseline="30000"/>
                <a:t>2</a:t>
              </a:r>
              <a:endParaRPr lang="en-US"/>
            </a:p>
          </p:txBody>
        </p:sp>
      </p:grpSp>
      <p:grpSp>
        <p:nvGrpSpPr>
          <p:cNvPr id="15419" name="Group 59"/>
          <p:cNvGrpSpPr>
            <a:grpSpLocks/>
          </p:cNvGrpSpPr>
          <p:nvPr/>
        </p:nvGrpSpPr>
        <p:grpSpPr bwMode="auto">
          <a:xfrm>
            <a:off x="1828800" y="1752600"/>
            <a:ext cx="838200" cy="685800"/>
            <a:chOff x="1152" y="672"/>
            <a:chExt cx="528" cy="432"/>
          </a:xfrm>
        </p:grpSpPr>
        <p:sp>
          <p:nvSpPr>
            <p:cNvPr id="8260" name="Oval 3"/>
            <p:cNvSpPr>
              <a:spLocks noChangeArrowheads="1"/>
            </p:cNvSpPr>
            <p:nvPr/>
          </p:nvSpPr>
          <p:spPr bwMode="auto">
            <a:xfrm>
              <a:off x="1152" y="672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61" name="Text Box 37"/>
            <p:cNvSpPr txBox="1">
              <a:spLocks noChangeArrowheads="1"/>
            </p:cNvSpPr>
            <p:nvPr/>
          </p:nvSpPr>
          <p:spPr bwMode="auto">
            <a:xfrm>
              <a:off x="1200" y="720"/>
              <a:ext cx="43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/>
                <a:t>2s</a:t>
              </a:r>
              <a:r>
                <a:rPr lang="en-US" baseline="30000"/>
                <a:t>2</a:t>
              </a:r>
              <a:endParaRPr lang="en-US"/>
            </a:p>
          </p:txBody>
        </p:sp>
      </p:grpSp>
      <p:grpSp>
        <p:nvGrpSpPr>
          <p:cNvPr id="15420" name="Group 60"/>
          <p:cNvGrpSpPr>
            <a:grpSpLocks/>
          </p:cNvGrpSpPr>
          <p:nvPr/>
        </p:nvGrpSpPr>
        <p:grpSpPr bwMode="auto">
          <a:xfrm>
            <a:off x="2895600" y="1752600"/>
            <a:ext cx="838200" cy="685800"/>
            <a:chOff x="1824" y="672"/>
            <a:chExt cx="528" cy="432"/>
          </a:xfrm>
        </p:grpSpPr>
        <p:sp>
          <p:nvSpPr>
            <p:cNvPr id="8258" name="Oval 4"/>
            <p:cNvSpPr>
              <a:spLocks noChangeArrowheads="1"/>
            </p:cNvSpPr>
            <p:nvPr/>
          </p:nvSpPr>
          <p:spPr bwMode="auto">
            <a:xfrm>
              <a:off x="1824" y="672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59" name="Text Box 38"/>
            <p:cNvSpPr txBox="1">
              <a:spLocks noChangeArrowheads="1"/>
            </p:cNvSpPr>
            <p:nvPr/>
          </p:nvSpPr>
          <p:spPr bwMode="auto">
            <a:xfrm>
              <a:off x="1872" y="720"/>
              <a:ext cx="43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/>
                <a:t>3s</a:t>
              </a:r>
              <a:r>
                <a:rPr lang="en-US" baseline="30000"/>
                <a:t>2</a:t>
              </a:r>
              <a:endParaRPr lang="en-US"/>
            </a:p>
          </p:txBody>
        </p:sp>
      </p:grpSp>
      <p:grpSp>
        <p:nvGrpSpPr>
          <p:cNvPr id="15421" name="Group 61"/>
          <p:cNvGrpSpPr>
            <a:grpSpLocks/>
          </p:cNvGrpSpPr>
          <p:nvPr/>
        </p:nvGrpSpPr>
        <p:grpSpPr bwMode="auto">
          <a:xfrm>
            <a:off x="3962400" y="1752600"/>
            <a:ext cx="838200" cy="685800"/>
            <a:chOff x="2496" y="672"/>
            <a:chExt cx="528" cy="432"/>
          </a:xfrm>
        </p:grpSpPr>
        <p:sp>
          <p:nvSpPr>
            <p:cNvPr id="8256" name="Oval 5"/>
            <p:cNvSpPr>
              <a:spLocks noChangeArrowheads="1"/>
            </p:cNvSpPr>
            <p:nvPr/>
          </p:nvSpPr>
          <p:spPr bwMode="auto">
            <a:xfrm>
              <a:off x="2496" y="672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57" name="Text Box 39"/>
            <p:cNvSpPr txBox="1">
              <a:spLocks noChangeArrowheads="1"/>
            </p:cNvSpPr>
            <p:nvPr/>
          </p:nvSpPr>
          <p:spPr bwMode="auto">
            <a:xfrm>
              <a:off x="2544" y="720"/>
              <a:ext cx="43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/>
                <a:t>4s</a:t>
              </a:r>
              <a:r>
                <a:rPr lang="en-US" baseline="30000"/>
                <a:t>2</a:t>
              </a:r>
              <a:endParaRPr lang="en-US"/>
            </a:p>
          </p:txBody>
        </p:sp>
      </p:grpSp>
      <p:grpSp>
        <p:nvGrpSpPr>
          <p:cNvPr id="15422" name="Group 62"/>
          <p:cNvGrpSpPr>
            <a:grpSpLocks/>
          </p:cNvGrpSpPr>
          <p:nvPr/>
        </p:nvGrpSpPr>
        <p:grpSpPr bwMode="auto">
          <a:xfrm>
            <a:off x="5029200" y="1752600"/>
            <a:ext cx="838200" cy="685800"/>
            <a:chOff x="3168" y="672"/>
            <a:chExt cx="528" cy="432"/>
          </a:xfrm>
        </p:grpSpPr>
        <p:sp>
          <p:nvSpPr>
            <p:cNvPr id="8254" name="Oval 6"/>
            <p:cNvSpPr>
              <a:spLocks noChangeArrowheads="1"/>
            </p:cNvSpPr>
            <p:nvPr/>
          </p:nvSpPr>
          <p:spPr bwMode="auto">
            <a:xfrm>
              <a:off x="3168" y="672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55" name="Text Box 40"/>
            <p:cNvSpPr txBox="1">
              <a:spLocks noChangeArrowheads="1"/>
            </p:cNvSpPr>
            <p:nvPr/>
          </p:nvSpPr>
          <p:spPr bwMode="auto">
            <a:xfrm>
              <a:off x="3216" y="720"/>
              <a:ext cx="43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/>
                <a:t>5s</a:t>
              </a:r>
              <a:r>
                <a:rPr lang="en-US" baseline="30000"/>
                <a:t>2</a:t>
              </a:r>
              <a:endParaRPr lang="en-US"/>
            </a:p>
          </p:txBody>
        </p:sp>
      </p:grpSp>
      <p:grpSp>
        <p:nvGrpSpPr>
          <p:cNvPr id="15423" name="Group 63"/>
          <p:cNvGrpSpPr>
            <a:grpSpLocks/>
          </p:cNvGrpSpPr>
          <p:nvPr/>
        </p:nvGrpSpPr>
        <p:grpSpPr bwMode="auto">
          <a:xfrm>
            <a:off x="6172200" y="1752600"/>
            <a:ext cx="838200" cy="685800"/>
            <a:chOff x="3888" y="672"/>
            <a:chExt cx="528" cy="432"/>
          </a:xfrm>
        </p:grpSpPr>
        <p:sp>
          <p:nvSpPr>
            <p:cNvPr id="8252" name="Oval 7"/>
            <p:cNvSpPr>
              <a:spLocks noChangeArrowheads="1"/>
            </p:cNvSpPr>
            <p:nvPr/>
          </p:nvSpPr>
          <p:spPr bwMode="auto">
            <a:xfrm>
              <a:off x="3888" y="672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53" name="Text Box 41"/>
            <p:cNvSpPr txBox="1">
              <a:spLocks noChangeArrowheads="1"/>
            </p:cNvSpPr>
            <p:nvPr/>
          </p:nvSpPr>
          <p:spPr bwMode="auto">
            <a:xfrm>
              <a:off x="3936" y="720"/>
              <a:ext cx="43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/>
                <a:t>6s</a:t>
              </a:r>
              <a:r>
                <a:rPr lang="en-US" baseline="30000"/>
                <a:t>2</a:t>
              </a:r>
              <a:endParaRPr lang="en-US"/>
            </a:p>
          </p:txBody>
        </p:sp>
      </p:grpSp>
      <p:grpSp>
        <p:nvGrpSpPr>
          <p:cNvPr id="15424" name="Group 64"/>
          <p:cNvGrpSpPr>
            <a:grpSpLocks/>
          </p:cNvGrpSpPr>
          <p:nvPr/>
        </p:nvGrpSpPr>
        <p:grpSpPr bwMode="auto">
          <a:xfrm>
            <a:off x="7239000" y="1752600"/>
            <a:ext cx="838200" cy="685800"/>
            <a:chOff x="4560" y="672"/>
            <a:chExt cx="528" cy="432"/>
          </a:xfrm>
        </p:grpSpPr>
        <p:sp>
          <p:nvSpPr>
            <p:cNvPr id="8250" name="Oval 8"/>
            <p:cNvSpPr>
              <a:spLocks noChangeArrowheads="1"/>
            </p:cNvSpPr>
            <p:nvPr/>
          </p:nvSpPr>
          <p:spPr bwMode="auto">
            <a:xfrm>
              <a:off x="4560" y="672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51" name="Text Box 42"/>
            <p:cNvSpPr txBox="1">
              <a:spLocks noChangeArrowheads="1"/>
            </p:cNvSpPr>
            <p:nvPr/>
          </p:nvSpPr>
          <p:spPr bwMode="auto">
            <a:xfrm>
              <a:off x="4608" y="720"/>
              <a:ext cx="43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/>
                <a:t>7s</a:t>
              </a:r>
              <a:r>
                <a:rPr lang="en-US" baseline="30000"/>
                <a:t>2</a:t>
              </a:r>
              <a:endParaRPr lang="en-US"/>
            </a:p>
          </p:txBody>
        </p:sp>
      </p:grpSp>
      <p:grpSp>
        <p:nvGrpSpPr>
          <p:cNvPr id="15425" name="Group 65"/>
          <p:cNvGrpSpPr>
            <a:grpSpLocks/>
          </p:cNvGrpSpPr>
          <p:nvPr/>
        </p:nvGrpSpPr>
        <p:grpSpPr bwMode="auto">
          <a:xfrm>
            <a:off x="1828800" y="2667000"/>
            <a:ext cx="838200" cy="685800"/>
            <a:chOff x="1152" y="1248"/>
            <a:chExt cx="528" cy="432"/>
          </a:xfrm>
        </p:grpSpPr>
        <p:sp>
          <p:nvSpPr>
            <p:cNvPr id="8248" name="Oval 15"/>
            <p:cNvSpPr>
              <a:spLocks noChangeArrowheads="1"/>
            </p:cNvSpPr>
            <p:nvPr/>
          </p:nvSpPr>
          <p:spPr bwMode="auto">
            <a:xfrm>
              <a:off x="1152" y="1248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49" name="Text Box 43"/>
            <p:cNvSpPr txBox="1">
              <a:spLocks noChangeArrowheads="1"/>
            </p:cNvSpPr>
            <p:nvPr/>
          </p:nvSpPr>
          <p:spPr bwMode="auto">
            <a:xfrm>
              <a:off x="1152" y="1296"/>
              <a:ext cx="52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/>
                <a:t>2p</a:t>
              </a:r>
              <a:r>
                <a:rPr lang="en-US" baseline="30000"/>
                <a:t>6</a:t>
              </a:r>
              <a:endParaRPr lang="en-US"/>
            </a:p>
          </p:txBody>
        </p:sp>
      </p:grpSp>
      <p:grpSp>
        <p:nvGrpSpPr>
          <p:cNvPr id="15426" name="Group 66"/>
          <p:cNvGrpSpPr>
            <a:grpSpLocks/>
          </p:cNvGrpSpPr>
          <p:nvPr/>
        </p:nvGrpSpPr>
        <p:grpSpPr bwMode="auto">
          <a:xfrm>
            <a:off x="2895600" y="2667000"/>
            <a:ext cx="838200" cy="685800"/>
            <a:chOff x="1824" y="1248"/>
            <a:chExt cx="528" cy="432"/>
          </a:xfrm>
        </p:grpSpPr>
        <p:sp>
          <p:nvSpPr>
            <p:cNvPr id="8246" name="Oval 16"/>
            <p:cNvSpPr>
              <a:spLocks noChangeArrowheads="1"/>
            </p:cNvSpPr>
            <p:nvPr/>
          </p:nvSpPr>
          <p:spPr bwMode="auto">
            <a:xfrm>
              <a:off x="1824" y="1248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47" name="Text Box 44"/>
            <p:cNvSpPr txBox="1">
              <a:spLocks noChangeArrowheads="1"/>
            </p:cNvSpPr>
            <p:nvPr/>
          </p:nvSpPr>
          <p:spPr bwMode="auto">
            <a:xfrm>
              <a:off x="1824" y="1296"/>
              <a:ext cx="52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/>
                <a:t>3p</a:t>
              </a:r>
              <a:r>
                <a:rPr lang="en-US" baseline="30000"/>
                <a:t>6</a:t>
              </a:r>
              <a:endParaRPr lang="en-US"/>
            </a:p>
          </p:txBody>
        </p:sp>
      </p:grpSp>
      <p:grpSp>
        <p:nvGrpSpPr>
          <p:cNvPr id="15427" name="Group 67"/>
          <p:cNvGrpSpPr>
            <a:grpSpLocks/>
          </p:cNvGrpSpPr>
          <p:nvPr/>
        </p:nvGrpSpPr>
        <p:grpSpPr bwMode="auto">
          <a:xfrm>
            <a:off x="3962400" y="2667000"/>
            <a:ext cx="838200" cy="685800"/>
            <a:chOff x="2496" y="1248"/>
            <a:chExt cx="528" cy="432"/>
          </a:xfrm>
        </p:grpSpPr>
        <p:sp>
          <p:nvSpPr>
            <p:cNvPr id="8244" name="Oval 17"/>
            <p:cNvSpPr>
              <a:spLocks noChangeArrowheads="1"/>
            </p:cNvSpPr>
            <p:nvPr/>
          </p:nvSpPr>
          <p:spPr bwMode="auto">
            <a:xfrm>
              <a:off x="2496" y="1248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45" name="Text Box 45"/>
            <p:cNvSpPr txBox="1">
              <a:spLocks noChangeArrowheads="1"/>
            </p:cNvSpPr>
            <p:nvPr/>
          </p:nvSpPr>
          <p:spPr bwMode="auto">
            <a:xfrm>
              <a:off x="2496" y="1296"/>
              <a:ext cx="52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/>
                <a:t>4p</a:t>
              </a:r>
              <a:r>
                <a:rPr lang="en-US" baseline="30000"/>
                <a:t>6</a:t>
              </a:r>
              <a:endParaRPr lang="en-US"/>
            </a:p>
          </p:txBody>
        </p:sp>
      </p:grpSp>
      <p:grpSp>
        <p:nvGrpSpPr>
          <p:cNvPr id="15428" name="Group 68"/>
          <p:cNvGrpSpPr>
            <a:grpSpLocks/>
          </p:cNvGrpSpPr>
          <p:nvPr/>
        </p:nvGrpSpPr>
        <p:grpSpPr bwMode="auto">
          <a:xfrm>
            <a:off x="5029200" y="2667000"/>
            <a:ext cx="838200" cy="685800"/>
            <a:chOff x="3168" y="1248"/>
            <a:chExt cx="528" cy="432"/>
          </a:xfrm>
        </p:grpSpPr>
        <p:sp>
          <p:nvSpPr>
            <p:cNvPr id="8242" name="Oval 18"/>
            <p:cNvSpPr>
              <a:spLocks noChangeArrowheads="1"/>
            </p:cNvSpPr>
            <p:nvPr/>
          </p:nvSpPr>
          <p:spPr bwMode="auto">
            <a:xfrm>
              <a:off x="3168" y="1248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43" name="Text Box 46"/>
            <p:cNvSpPr txBox="1">
              <a:spLocks noChangeArrowheads="1"/>
            </p:cNvSpPr>
            <p:nvPr/>
          </p:nvSpPr>
          <p:spPr bwMode="auto">
            <a:xfrm>
              <a:off x="3168" y="1296"/>
              <a:ext cx="52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/>
                <a:t>5p</a:t>
              </a:r>
              <a:r>
                <a:rPr lang="en-US" baseline="30000"/>
                <a:t>6</a:t>
              </a:r>
              <a:endParaRPr lang="en-US"/>
            </a:p>
          </p:txBody>
        </p:sp>
      </p:grpSp>
      <p:grpSp>
        <p:nvGrpSpPr>
          <p:cNvPr id="15429" name="Group 69"/>
          <p:cNvGrpSpPr>
            <a:grpSpLocks/>
          </p:cNvGrpSpPr>
          <p:nvPr/>
        </p:nvGrpSpPr>
        <p:grpSpPr bwMode="auto">
          <a:xfrm>
            <a:off x="6172200" y="2667000"/>
            <a:ext cx="838200" cy="685800"/>
            <a:chOff x="3888" y="1248"/>
            <a:chExt cx="528" cy="432"/>
          </a:xfrm>
        </p:grpSpPr>
        <p:sp>
          <p:nvSpPr>
            <p:cNvPr id="8240" name="Oval 19"/>
            <p:cNvSpPr>
              <a:spLocks noChangeArrowheads="1"/>
            </p:cNvSpPr>
            <p:nvPr/>
          </p:nvSpPr>
          <p:spPr bwMode="auto">
            <a:xfrm>
              <a:off x="3888" y="1248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41" name="Text Box 47"/>
            <p:cNvSpPr txBox="1">
              <a:spLocks noChangeArrowheads="1"/>
            </p:cNvSpPr>
            <p:nvPr/>
          </p:nvSpPr>
          <p:spPr bwMode="auto">
            <a:xfrm>
              <a:off x="3888" y="1296"/>
              <a:ext cx="52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/>
                <a:t>6p</a:t>
              </a:r>
              <a:r>
                <a:rPr lang="en-US" baseline="30000"/>
                <a:t>6</a:t>
              </a:r>
              <a:endParaRPr lang="en-US"/>
            </a:p>
          </p:txBody>
        </p:sp>
      </p:grpSp>
      <p:grpSp>
        <p:nvGrpSpPr>
          <p:cNvPr id="15430" name="Group 70"/>
          <p:cNvGrpSpPr>
            <a:grpSpLocks/>
          </p:cNvGrpSpPr>
          <p:nvPr/>
        </p:nvGrpSpPr>
        <p:grpSpPr bwMode="auto">
          <a:xfrm>
            <a:off x="7239000" y="2667000"/>
            <a:ext cx="838200" cy="685800"/>
            <a:chOff x="4560" y="1248"/>
            <a:chExt cx="528" cy="432"/>
          </a:xfrm>
        </p:grpSpPr>
        <p:sp>
          <p:nvSpPr>
            <p:cNvPr id="8238" name="Oval 20"/>
            <p:cNvSpPr>
              <a:spLocks noChangeArrowheads="1"/>
            </p:cNvSpPr>
            <p:nvPr/>
          </p:nvSpPr>
          <p:spPr bwMode="auto">
            <a:xfrm>
              <a:off x="4560" y="1248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39" name="Text Box 48"/>
            <p:cNvSpPr txBox="1">
              <a:spLocks noChangeArrowheads="1"/>
            </p:cNvSpPr>
            <p:nvPr/>
          </p:nvSpPr>
          <p:spPr bwMode="auto">
            <a:xfrm>
              <a:off x="4560" y="1296"/>
              <a:ext cx="52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/>
                <a:t>7p</a:t>
              </a:r>
              <a:r>
                <a:rPr lang="en-US" baseline="30000"/>
                <a:t>6</a:t>
              </a:r>
              <a:endParaRPr lang="en-US"/>
            </a:p>
          </p:txBody>
        </p:sp>
      </p:grpSp>
      <p:grpSp>
        <p:nvGrpSpPr>
          <p:cNvPr id="15431" name="Group 71"/>
          <p:cNvGrpSpPr>
            <a:grpSpLocks/>
          </p:cNvGrpSpPr>
          <p:nvPr/>
        </p:nvGrpSpPr>
        <p:grpSpPr bwMode="auto">
          <a:xfrm>
            <a:off x="2895600" y="3581400"/>
            <a:ext cx="914400" cy="685800"/>
            <a:chOff x="1824" y="1824"/>
            <a:chExt cx="576" cy="432"/>
          </a:xfrm>
        </p:grpSpPr>
        <p:sp>
          <p:nvSpPr>
            <p:cNvPr id="8236" name="Oval 23"/>
            <p:cNvSpPr>
              <a:spLocks noChangeArrowheads="1"/>
            </p:cNvSpPr>
            <p:nvPr/>
          </p:nvSpPr>
          <p:spPr bwMode="auto">
            <a:xfrm>
              <a:off x="1824" y="1824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37" name="Text Box 49"/>
            <p:cNvSpPr txBox="1">
              <a:spLocks noChangeArrowheads="1"/>
            </p:cNvSpPr>
            <p:nvPr/>
          </p:nvSpPr>
          <p:spPr bwMode="auto">
            <a:xfrm>
              <a:off x="1824" y="1872"/>
              <a:ext cx="57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/>
                <a:t>3d</a:t>
              </a:r>
              <a:r>
                <a:rPr lang="en-US" baseline="30000"/>
                <a:t>10</a:t>
              </a:r>
              <a:endParaRPr lang="en-US"/>
            </a:p>
          </p:txBody>
        </p:sp>
      </p:grpSp>
      <p:grpSp>
        <p:nvGrpSpPr>
          <p:cNvPr id="15432" name="Group 72"/>
          <p:cNvGrpSpPr>
            <a:grpSpLocks/>
          </p:cNvGrpSpPr>
          <p:nvPr/>
        </p:nvGrpSpPr>
        <p:grpSpPr bwMode="auto">
          <a:xfrm>
            <a:off x="3962400" y="3581400"/>
            <a:ext cx="914400" cy="685800"/>
            <a:chOff x="2496" y="1824"/>
            <a:chExt cx="576" cy="432"/>
          </a:xfrm>
        </p:grpSpPr>
        <p:sp>
          <p:nvSpPr>
            <p:cNvPr id="8234" name="Oval 24"/>
            <p:cNvSpPr>
              <a:spLocks noChangeArrowheads="1"/>
            </p:cNvSpPr>
            <p:nvPr/>
          </p:nvSpPr>
          <p:spPr bwMode="auto">
            <a:xfrm>
              <a:off x="2496" y="1824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35" name="Text Box 50"/>
            <p:cNvSpPr txBox="1">
              <a:spLocks noChangeArrowheads="1"/>
            </p:cNvSpPr>
            <p:nvPr/>
          </p:nvSpPr>
          <p:spPr bwMode="auto">
            <a:xfrm>
              <a:off x="2496" y="1872"/>
              <a:ext cx="57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/>
                <a:t>4d</a:t>
              </a:r>
              <a:r>
                <a:rPr lang="en-US" baseline="30000"/>
                <a:t>10</a:t>
              </a:r>
              <a:endParaRPr lang="en-US"/>
            </a:p>
          </p:txBody>
        </p:sp>
      </p:grpSp>
      <p:grpSp>
        <p:nvGrpSpPr>
          <p:cNvPr id="15433" name="Group 73"/>
          <p:cNvGrpSpPr>
            <a:grpSpLocks/>
          </p:cNvGrpSpPr>
          <p:nvPr/>
        </p:nvGrpSpPr>
        <p:grpSpPr bwMode="auto">
          <a:xfrm>
            <a:off x="5029200" y="3581400"/>
            <a:ext cx="914400" cy="685800"/>
            <a:chOff x="3168" y="1824"/>
            <a:chExt cx="576" cy="432"/>
          </a:xfrm>
        </p:grpSpPr>
        <p:sp>
          <p:nvSpPr>
            <p:cNvPr id="8232" name="Oval 25"/>
            <p:cNvSpPr>
              <a:spLocks noChangeArrowheads="1"/>
            </p:cNvSpPr>
            <p:nvPr/>
          </p:nvSpPr>
          <p:spPr bwMode="auto">
            <a:xfrm>
              <a:off x="3168" y="1824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33" name="Text Box 51"/>
            <p:cNvSpPr txBox="1">
              <a:spLocks noChangeArrowheads="1"/>
            </p:cNvSpPr>
            <p:nvPr/>
          </p:nvSpPr>
          <p:spPr bwMode="auto">
            <a:xfrm>
              <a:off x="3168" y="1872"/>
              <a:ext cx="57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/>
                <a:t>5d</a:t>
              </a:r>
              <a:r>
                <a:rPr lang="en-US" baseline="30000"/>
                <a:t>10</a:t>
              </a:r>
              <a:endParaRPr lang="en-US"/>
            </a:p>
          </p:txBody>
        </p:sp>
      </p:grpSp>
      <p:grpSp>
        <p:nvGrpSpPr>
          <p:cNvPr id="15434" name="Group 74"/>
          <p:cNvGrpSpPr>
            <a:grpSpLocks/>
          </p:cNvGrpSpPr>
          <p:nvPr/>
        </p:nvGrpSpPr>
        <p:grpSpPr bwMode="auto">
          <a:xfrm>
            <a:off x="6172200" y="3581400"/>
            <a:ext cx="914400" cy="685800"/>
            <a:chOff x="3888" y="1824"/>
            <a:chExt cx="576" cy="432"/>
          </a:xfrm>
        </p:grpSpPr>
        <p:sp>
          <p:nvSpPr>
            <p:cNvPr id="8230" name="Oval 26"/>
            <p:cNvSpPr>
              <a:spLocks noChangeArrowheads="1"/>
            </p:cNvSpPr>
            <p:nvPr/>
          </p:nvSpPr>
          <p:spPr bwMode="auto">
            <a:xfrm>
              <a:off x="3888" y="1824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31" name="Text Box 52"/>
            <p:cNvSpPr txBox="1">
              <a:spLocks noChangeArrowheads="1"/>
            </p:cNvSpPr>
            <p:nvPr/>
          </p:nvSpPr>
          <p:spPr bwMode="auto">
            <a:xfrm>
              <a:off x="3888" y="1872"/>
              <a:ext cx="57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/>
                <a:t>6d</a:t>
              </a:r>
              <a:r>
                <a:rPr lang="en-US" baseline="30000"/>
                <a:t>10</a:t>
              </a:r>
              <a:endParaRPr lang="en-US"/>
            </a:p>
          </p:txBody>
        </p:sp>
      </p:grpSp>
      <p:grpSp>
        <p:nvGrpSpPr>
          <p:cNvPr id="15435" name="Group 75"/>
          <p:cNvGrpSpPr>
            <a:grpSpLocks/>
          </p:cNvGrpSpPr>
          <p:nvPr/>
        </p:nvGrpSpPr>
        <p:grpSpPr bwMode="auto">
          <a:xfrm>
            <a:off x="7239000" y="3581400"/>
            <a:ext cx="914400" cy="685800"/>
            <a:chOff x="4560" y="1824"/>
            <a:chExt cx="576" cy="432"/>
          </a:xfrm>
        </p:grpSpPr>
        <p:sp>
          <p:nvSpPr>
            <p:cNvPr id="8228" name="Oval 27"/>
            <p:cNvSpPr>
              <a:spLocks noChangeArrowheads="1"/>
            </p:cNvSpPr>
            <p:nvPr/>
          </p:nvSpPr>
          <p:spPr bwMode="auto">
            <a:xfrm>
              <a:off x="4560" y="1824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29" name="Text Box 53"/>
            <p:cNvSpPr txBox="1">
              <a:spLocks noChangeArrowheads="1"/>
            </p:cNvSpPr>
            <p:nvPr/>
          </p:nvSpPr>
          <p:spPr bwMode="auto">
            <a:xfrm>
              <a:off x="4560" y="1872"/>
              <a:ext cx="57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/>
                <a:t>7d</a:t>
              </a:r>
              <a:r>
                <a:rPr lang="en-US" baseline="30000"/>
                <a:t>10</a:t>
              </a:r>
              <a:endParaRPr lang="en-US"/>
            </a:p>
          </p:txBody>
        </p:sp>
      </p:grpSp>
      <p:grpSp>
        <p:nvGrpSpPr>
          <p:cNvPr id="15436" name="Group 76"/>
          <p:cNvGrpSpPr>
            <a:grpSpLocks/>
          </p:cNvGrpSpPr>
          <p:nvPr/>
        </p:nvGrpSpPr>
        <p:grpSpPr bwMode="auto">
          <a:xfrm>
            <a:off x="3962400" y="4495800"/>
            <a:ext cx="990600" cy="685800"/>
            <a:chOff x="2496" y="2400"/>
            <a:chExt cx="624" cy="432"/>
          </a:xfrm>
        </p:grpSpPr>
        <p:sp>
          <p:nvSpPr>
            <p:cNvPr id="8226" name="Oval 31"/>
            <p:cNvSpPr>
              <a:spLocks noChangeArrowheads="1"/>
            </p:cNvSpPr>
            <p:nvPr/>
          </p:nvSpPr>
          <p:spPr bwMode="auto">
            <a:xfrm>
              <a:off x="2496" y="2400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27" name="Text Box 54"/>
            <p:cNvSpPr txBox="1">
              <a:spLocks noChangeArrowheads="1"/>
            </p:cNvSpPr>
            <p:nvPr/>
          </p:nvSpPr>
          <p:spPr bwMode="auto">
            <a:xfrm>
              <a:off x="2496" y="2448"/>
              <a:ext cx="62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dirty="0"/>
                <a:t>4f</a:t>
              </a:r>
              <a:r>
                <a:rPr lang="en-US" baseline="30000" dirty="0"/>
                <a:t>14</a:t>
              </a:r>
              <a:endParaRPr lang="en-US" dirty="0"/>
            </a:p>
          </p:txBody>
        </p:sp>
      </p:grpSp>
      <p:grpSp>
        <p:nvGrpSpPr>
          <p:cNvPr id="15438" name="Group 78"/>
          <p:cNvGrpSpPr>
            <a:grpSpLocks/>
          </p:cNvGrpSpPr>
          <p:nvPr/>
        </p:nvGrpSpPr>
        <p:grpSpPr bwMode="auto">
          <a:xfrm>
            <a:off x="5029200" y="4495800"/>
            <a:ext cx="1066800" cy="685800"/>
            <a:chOff x="3168" y="2400"/>
            <a:chExt cx="672" cy="432"/>
          </a:xfrm>
        </p:grpSpPr>
        <p:sp>
          <p:nvSpPr>
            <p:cNvPr id="8224" name="Oval 32"/>
            <p:cNvSpPr>
              <a:spLocks noChangeArrowheads="1"/>
            </p:cNvSpPr>
            <p:nvPr/>
          </p:nvSpPr>
          <p:spPr bwMode="auto">
            <a:xfrm>
              <a:off x="3168" y="2400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25" name="Text Box 55"/>
            <p:cNvSpPr txBox="1">
              <a:spLocks noChangeArrowheads="1"/>
            </p:cNvSpPr>
            <p:nvPr/>
          </p:nvSpPr>
          <p:spPr bwMode="auto">
            <a:xfrm>
              <a:off x="3216" y="2448"/>
              <a:ext cx="62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/>
                <a:t>5f</a:t>
              </a:r>
              <a:r>
                <a:rPr lang="en-US" baseline="30000"/>
                <a:t>14</a:t>
              </a:r>
              <a:endParaRPr lang="en-US"/>
            </a:p>
          </p:txBody>
        </p:sp>
      </p:grpSp>
      <p:grpSp>
        <p:nvGrpSpPr>
          <p:cNvPr id="15437" name="Group 77"/>
          <p:cNvGrpSpPr>
            <a:grpSpLocks/>
          </p:cNvGrpSpPr>
          <p:nvPr/>
        </p:nvGrpSpPr>
        <p:grpSpPr bwMode="auto">
          <a:xfrm>
            <a:off x="6172200" y="4495800"/>
            <a:ext cx="990600" cy="685800"/>
            <a:chOff x="3888" y="2400"/>
            <a:chExt cx="624" cy="432"/>
          </a:xfrm>
        </p:grpSpPr>
        <p:sp>
          <p:nvSpPr>
            <p:cNvPr id="8222" name="Oval 33"/>
            <p:cNvSpPr>
              <a:spLocks noChangeArrowheads="1"/>
            </p:cNvSpPr>
            <p:nvPr/>
          </p:nvSpPr>
          <p:spPr bwMode="auto">
            <a:xfrm>
              <a:off x="3888" y="2400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23" name="Text Box 56"/>
            <p:cNvSpPr txBox="1">
              <a:spLocks noChangeArrowheads="1"/>
            </p:cNvSpPr>
            <p:nvPr/>
          </p:nvSpPr>
          <p:spPr bwMode="auto">
            <a:xfrm>
              <a:off x="3888" y="2448"/>
              <a:ext cx="62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/>
                <a:t>6f</a:t>
              </a:r>
              <a:r>
                <a:rPr lang="en-US" baseline="30000"/>
                <a:t>14</a:t>
              </a:r>
              <a:endParaRPr lang="en-US"/>
            </a:p>
          </p:txBody>
        </p:sp>
      </p:grpSp>
      <p:grpSp>
        <p:nvGrpSpPr>
          <p:cNvPr id="15439" name="Group 79"/>
          <p:cNvGrpSpPr>
            <a:grpSpLocks/>
          </p:cNvGrpSpPr>
          <p:nvPr/>
        </p:nvGrpSpPr>
        <p:grpSpPr bwMode="auto">
          <a:xfrm>
            <a:off x="7239000" y="4495800"/>
            <a:ext cx="1066800" cy="685800"/>
            <a:chOff x="4560" y="2400"/>
            <a:chExt cx="672" cy="432"/>
          </a:xfrm>
        </p:grpSpPr>
        <p:sp>
          <p:nvSpPr>
            <p:cNvPr id="8220" name="Oval 34"/>
            <p:cNvSpPr>
              <a:spLocks noChangeArrowheads="1"/>
            </p:cNvSpPr>
            <p:nvPr/>
          </p:nvSpPr>
          <p:spPr bwMode="auto">
            <a:xfrm>
              <a:off x="4560" y="2400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8221" name="Text Box 57"/>
            <p:cNvSpPr txBox="1">
              <a:spLocks noChangeArrowheads="1"/>
            </p:cNvSpPr>
            <p:nvPr/>
          </p:nvSpPr>
          <p:spPr bwMode="auto">
            <a:xfrm>
              <a:off x="4608" y="2448"/>
              <a:ext cx="62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/>
                <a:t>7f</a:t>
              </a:r>
              <a:r>
                <a:rPr lang="en-US" baseline="30000"/>
                <a:t>14</a:t>
              </a:r>
              <a:endParaRPr lang="en-US"/>
            </a:p>
          </p:txBody>
        </p:sp>
      </p:grpSp>
      <p:sp>
        <p:nvSpPr>
          <p:cNvPr id="15440" name="Text Box 80"/>
          <p:cNvSpPr txBox="1">
            <a:spLocks noChangeArrowheads="1"/>
          </p:cNvSpPr>
          <p:nvPr/>
        </p:nvSpPr>
        <p:spPr bwMode="auto">
          <a:xfrm>
            <a:off x="333994" y="1022943"/>
            <a:ext cx="75438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4000" dirty="0"/>
              <a:t> </a:t>
            </a:r>
            <a:r>
              <a:rPr lang="en-US" sz="4000" dirty="0" smtClean="0"/>
              <a:t>   1      2      </a:t>
            </a:r>
            <a:r>
              <a:rPr lang="en-US" sz="4000" dirty="0"/>
              <a:t>3     4     5      6      7</a:t>
            </a:r>
          </a:p>
        </p:txBody>
      </p:sp>
      <p:pic>
        <p:nvPicPr>
          <p:cNvPr id="8217" name="Picture 81" descr="1742545iishfwdk1h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53000"/>
            <a:ext cx="18288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442" name="Text Box 82"/>
          <p:cNvSpPr txBox="1">
            <a:spLocks noChangeArrowheads="1"/>
          </p:cNvSpPr>
          <p:nvPr/>
        </p:nvSpPr>
        <p:spPr bwMode="auto">
          <a:xfrm>
            <a:off x="1752600" y="5697538"/>
            <a:ext cx="3733800" cy="1160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err="1"/>
              <a:t>Lớp</a:t>
            </a:r>
            <a:r>
              <a:rPr lang="en-US" dirty="0"/>
              <a:t> 1 : </a:t>
            </a:r>
            <a:r>
              <a:rPr lang="en-US" dirty="0" err="1"/>
              <a:t>có</a:t>
            </a:r>
            <a:r>
              <a:rPr lang="en-US" dirty="0"/>
              <a:t> 1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lớp</a:t>
            </a:r>
            <a:endParaRPr lang="en-US" dirty="0"/>
          </a:p>
          <a:p>
            <a:pPr eaLnBrk="1" hangingPunct="1">
              <a:spcBef>
                <a:spcPct val="50000"/>
              </a:spcBef>
            </a:pPr>
            <a:r>
              <a:rPr lang="en-US" dirty="0" err="1"/>
              <a:t>Lớp</a:t>
            </a:r>
            <a:r>
              <a:rPr lang="en-US" dirty="0"/>
              <a:t> 2 : </a:t>
            </a:r>
            <a:r>
              <a:rPr lang="en-US" dirty="0" err="1"/>
              <a:t>có</a:t>
            </a:r>
            <a:r>
              <a:rPr lang="en-US" dirty="0"/>
              <a:t> 2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lớp</a:t>
            </a:r>
            <a:r>
              <a:rPr lang="en-US" dirty="0"/>
              <a:t> </a:t>
            </a:r>
          </a:p>
        </p:txBody>
      </p:sp>
      <p:sp>
        <p:nvSpPr>
          <p:cNvPr id="15443" name="Text Box 83"/>
          <p:cNvSpPr txBox="1">
            <a:spLocks noChangeArrowheads="1"/>
          </p:cNvSpPr>
          <p:nvPr/>
        </p:nvSpPr>
        <p:spPr bwMode="auto">
          <a:xfrm>
            <a:off x="5410200" y="5715000"/>
            <a:ext cx="3733800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err="1"/>
              <a:t>Lớp</a:t>
            </a:r>
            <a:r>
              <a:rPr lang="en-US" dirty="0"/>
              <a:t> 3 : </a:t>
            </a:r>
            <a:r>
              <a:rPr lang="en-US" dirty="0" err="1"/>
              <a:t>có</a:t>
            </a:r>
            <a:r>
              <a:rPr lang="en-US" dirty="0"/>
              <a:t> 3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lớp</a:t>
            </a:r>
            <a:endParaRPr lang="en-US" dirty="0"/>
          </a:p>
          <a:p>
            <a:pPr eaLnBrk="1" hangingPunct="1">
              <a:spcBef>
                <a:spcPct val="50000"/>
              </a:spcBef>
            </a:pPr>
            <a:r>
              <a:rPr lang="en-US" dirty="0" err="1"/>
              <a:t>Lớp</a:t>
            </a:r>
            <a:r>
              <a:rPr lang="en-US" dirty="0"/>
              <a:t> 4 : </a:t>
            </a:r>
            <a:r>
              <a:rPr lang="en-US" dirty="0" err="1"/>
              <a:t>có</a:t>
            </a:r>
            <a:r>
              <a:rPr lang="en-US" dirty="0"/>
              <a:t> 4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lớp</a:t>
            </a:r>
            <a:r>
              <a:rPr lang="en-US" dirty="0"/>
              <a:t> </a:t>
            </a:r>
          </a:p>
        </p:txBody>
      </p:sp>
      <p:sp>
        <p:nvSpPr>
          <p:cNvPr id="72" name="Title 1"/>
          <p:cNvSpPr txBox="1">
            <a:spLocks/>
          </p:cNvSpPr>
          <p:nvPr/>
        </p:nvSpPr>
        <p:spPr>
          <a:xfrm>
            <a:off x="304800" y="152400"/>
            <a:ext cx="8229600" cy="624782"/>
          </a:xfrm>
          <a:prstGeom prst="rect">
            <a:avLst/>
          </a:prstGeom>
          <a:ln w="9525" cap="flat" cmpd="sng" algn="ctr">
            <a:noFill/>
            <a:prstDash val="soli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IV. CẤU HÌNH 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ELECTRON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NGUYÊN TỬ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2195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4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4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5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4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4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4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4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5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5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4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4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54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54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5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5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5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5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54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54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5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5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5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5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5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5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54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54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5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5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5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5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7" dur="500"/>
                                        <p:tgtEl>
                                          <p:spTgt spid="15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2" dur="500"/>
                                        <p:tgtEl>
                                          <p:spTgt spid="15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40" grpId="0"/>
      <p:bldP spid="15442" grpId="0"/>
      <p:bldP spid="1544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00" name="Line 68"/>
          <p:cNvSpPr>
            <a:spLocks noChangeShapeType="1"/>
          </p:cNvSpPr>
          <p:nvPr/>
        </p:nvSpPr>
        <p:spPr bwMode="auto">
          <a:xfrm flipV="1">
            <a:off x="228600" y="304800"/>
            <a:ext cx="2209800" cy="1828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01" name="Line 69"/>
          <p:cNvSpPr>
            <a:spLocks noChangeShapeType="1"/>
          </p:cNvSpPr>
          <p:nvPr/>
        </p:nvSpPr>
        <p:spPr bwMode="auto">
          <a:xfrm flipV="1">
            <a:off x="381000" y="381000"/>
            <a:ext cx="3124200" cy="2514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02" name="Line 70"/>
          <p:cNvSpPr>
            <a:spLocks noChangeShapeType="1"/>
          </p:cNvSpPr>
          <p:nvPr/>
        </p:nvSpPr>
        <p:spPr bwMode="auto">
          <a:xfrm flipV="1">
            <a:off x="685800" y="609600"/>
            <a:ext cx="3581400" cy="28194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03" name="Line 71"/>
          <p:cNvSpPr>
            <a:spLocks noChangeShapeType="1"/>
          </p:cNvSpPr>
          <p:nvPr/>
        </p:nvSpPr>
        <p:spPr bwMode="auto">
          <a:xfrm flipV="1">
            <a:off x="1143000" y="685800"/>
            <a:ext cx="4191000" cy="3276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04" name="Line 72"/>
          <p:cNvSpPr>
            <a:spLocks noChangeShapeType="1"/>
          </p:cNvSpPr>
          <p:nvPr/>
        </p:nvSpPr>
        <p:spPr bwMode="auto">
          <a:xfrm flipV="1">
            <a:off x="1524000" y="762000"/>
            <a:ext cx="4724400" cy="3657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05" name="Line 73"/>
          <p:cNvSpPr>
            <a:spLocks noChangeShapeType="1"/>
          </p:cNvSpPr>
          <p:nvPr/>
        </p:nvSpPr>
        <p:spPr bwMode="auto">
          <a:xfrm flipV="1">
            <a:off x="2133600" y="762000"/>
            <a:ext cx="5257800" cy="4038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06" name="Line 74"/>
          <p:cNvSpPr>
            <a:spLocks noChangeShapeType="1"/>
          </p:cNvSpPr>
          <p:nvPr/>
        </p:nvSpPr>
        <p:spPr bwMode="auto">
          <a:xfrm flipV="1">
            <a:off x="3124200" y="838200"/>
            <a:ext cx="5105400" cy="42672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07" name="Line 75"/>
          <p:cNvSpPr>
            <a:spLocks noChangeShapeType="1"/>
          </p:cNvSpPr>
          <p:nvPr/>
        </p:nvSpPr>
        <p:spPr bwMode="auto">
          <a:xfrm flipV="1">
            <a:off x="4343400" y="1828800"/>
            <a:ext cx="4038600" cy="3276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08" name="Line 76"/>
          <p:cNvSpPr>
            <a:spLocks noChangeShapeType="1"/>
          </p:cNvSpPr>
          <p:nvPr/>
        </p:nvSpPr>
        <p:spPr bwMode="auto">
          <a:xfrm flipV="1">
            <a:off x="5638800" y="2667000"/>
            <a:ext cx="2819400" cy="26670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509" name="Line 77"/>
          <p:cNvSpPr>
            <a:spLocks noChangeShapeType="1"/>
          </p:cNvSpPr>
          <p:nvPr/>
        </p:nvSpPr>
        <p:spPr bwMode="auto">
          <a:xfrm flipV="1">
            <a:off x="6553200" y="3352800"/>
            <a:ext cx="2133600" cy="2209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8434" name="Group 2"/>
          <p:cNvGrpSpPr>
            <a:grpSpLocks/>
          </p:cNvGrpSpPr>
          <p:nvPr/>
        </p:nvGrpSpPr>
        <p:grpSpPr bwMode="auto">
          <a:xfrm>
            <a:off x="762000" y="1066800"/>
            <a:ext cx="838200" cy="685800"/>
            <a:chOff x="480" y="672"/>
            <a:chExt cx="528" cy="432"/>
          </a:xfrm>
        </p:grpSpPr>
        <p:sp>
          <p:nvSpPr>
            <p:cNvPr id="9293" name="Oval 3"/>
            <p:cNvSpPr>
              <a:spLocks noChangeArrowheads="1"/>
            </p:cNvSpPr>
            <p:nvPr/>
          </p:nvSpPr>
          <p:spPr bwMode="auto">
            <a:xfrm>
              <a:off x="480" y="672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94" name="Text Box 4"/>
            <p:cNvSpPr txBox="1">
              <a:spLocks noChangeArrowheads="1"/>
            </p:cNvSpPr>
            <p:nvPr/>
          </p:nvSpPr>
          <p:spPr bwMode="auto">
            <a:xfrm>
              <a:off x="522" y="720"/>
              <a:ext cx="43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/>
                <a:t>1s</a:t>
              </a:r>
              <a:r>
                <a:rPr lang="en-US" baseline="30000"/>
                <a:t>2</a:t>
              </a:r>
              <a:endParaRPr lang="en-US"/>
            </a:p>
          </p:txBody>
        </p:sp>
      </p:grpSp>
      <p:grpSp>
        <p:nvGrpSpPr>
          <p:cNvPr id="18437" name="Group 5"/>
          <p:cNvGrpSpPr>
            <a:grpSpLocks/>
          </p:cNvGrpSpPr>
          <p:nvPr/>
        </p:nvGrpSpPr>
        <p:grpSpPr bwMode="auto">
          <a:xfrm>
            <a:off x="1828800" y="1066800"/>
            <a:ext cx="838200" cy="685800"/>
            <a:chOff x="1152" y="672"/>
            <a:chExt cx="528" cy="432"/>
          </a:xfrm>
        </p:grpSpPr>
        <p:sp>
          <p:nvSpPr>
            <p:cNvPr id="9291" name="Oval 6"/>
            <p:cNvSpPr>
              <a:spLocks noChangeArrowheads="1"/>
            </p:cNvSpPr>
            <p:nvPr/>
          </p:nvSpPr>
          <p:spPr bwMode="auto">
            <a:xfrm>
              <a:off x="1152" y="672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92" name="Text Box 7"/>
            <p:cNvSpPr txBox="1">
              <a:spLocks noChangeArrowheads="1"/>
            </p:cNvSpPr>
            <p:nvPr/>
          </p:nvSpPr>
          <p:spPr bwMode="auto">
            <a:xfrm>
              <a:off x="1200" y="720"/>
              <a:ext cx="43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/>
                <a:t>2s</a:t>
              </a:r>
              <a:r>
                <a:rPr lang="en-US" baseline="30000"/>
                <a:t>2</a:t>
              </a:r>
              <a:endParaRPr lang="en-US"/>
            </a:p>
          </p:txBody>
        </p:sp>
      </p:grpSp>
      <p:grpSp>
        <p:nvGrpSpPr>
          <p:cNvPr id="18440" name="Group 8"/>
          <p:cNvGrpSpPr>
            <a:grpSpLocks/>
          </p:cNvGrpSpPr>
          <p:nvPr/>
        </p:nvGrpSpPr>
        <p:grpSpPr bwMode="auto">
          <a:xfrm>
            <a:off x="2895600" y="1066800"/>
            <a:ext cx="838200" cy="685800"/>
            <a:chOff x="1824" y="672"/>
            <a:chExt cx="528" cy="432"/>
          </a:xfrm>
        </p:grpSpPr>
        <p:sp>
          <p:nvSpPr>
            <p:cNvPr id="9289" name="Oval 9"/>
            <p:cNvSpPr>
              <a:spLocks noChangeArrowheads="1"/>
            </p:cNvSpPr>
            <p:nvPr/>
          </p:nvSpPr>
          <p:spPr bwMode="auto">
            <a:xfrm>
              <a:off x="1824" y="672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90" name="Text Box 10"/>
            <p:cNvSpPr txBox="1">
              <a:spLocks noChangeArrowheads="1"/>
            </p:cNvSpPr>
            <p:nvPr/>
          </p:nvSpPr>
          <p:spPr bwMode="auto">
            <a:xfrm>
              <a:off x="1872" y="720"/>
              <a:ext cx="43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/>
                <a:t>3s</a:t>
              </a:r>
              <a:r>
                <a:rPr lang="en-US" baseline="30000"/>
                <a:t>2</a:t>
              </a:r>
              <a:endParaRPr lang="en-US"/>
            </a:p>
          </p:txBody>
        </p:sp>
      </p:grpSp>
      <p:grpSp>
        <p:nvGrpSpPr>
          <p:cNvPr id="18443" name="Group 11"/>
          <p:cNvGrpSpPr>
            <a:grpSpLocks/>
          </p:cNvGrpSpPr>
          <p:nvPr/>
        </p:nvGrpSpPr>
        <p:grpSpPr bwMode="auto">
          <a:xfrm>
            <a:off x="3962400" y="1066800"/>
            <a:ext cx="838200" cy="685800"/>
            <a:chOff x="2496" y="672"/>
            <a:chExt cx="528" cy="432"/>
          </a:xfrm>
        </p:grpSpPr>
        <p:sp>
          <p:nvSpPr>
            <p:cNvPr id="9287" name="Oval 12"/>
            <p:cNvSpPr>
              <a:spLocks noChangeArrowheads="1"/>
            </p:cNvSpPr>
            <p:nvPr/>
          </p:nvSpPr>
          <p:spPr bwMode="auto">
            <a:xfrm>
              <a:off x="2496" y="672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88" name="Text Box 13"/>
            <p:cNvSpPr txBox="1">
              <a:spLocks noChangeArrowheads="1"/>
            </p:cNvSpPr>
            <p:nvPr/>
          </p:nvSpPr>
          <p:spPr bwMode="auto">
            <a:xfrm>
              <a:off x="2544" y="720"/>
              <a:ext cx="43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/>
                <a:t>4s</a:t>
              </a:r>
              <a:r>
                <a:rPr lang="en-US" baseline="30000"/>
                <a:t>2</a:t>
              </a:r>
              <a:endParaRPr lang="en-US"/>
            </a:p>
          </p:txBody>
        </p:sp>
      </p:grpSp>
      <p:grpSp>
        <p:nvGrpSpPr>
          <p:cNvPr id="18446" name="Group 14"/>
          <p:cNvGrpSpPr>
            <a:grpSpLocks/>
          </p:cNvGrpSpPr>
          <p:nvPr/>
        </p:nvGrpSpPr>
        <p:grpSpPr bwMode="auto">
          <a:xfrm>
            <a:off x="5029200" y="1066800"/>
            <a:ext cx="838200" cy="685800"/>
            <a:chOff x="3168" y="672"/>
            <a:chExt cx="528" cy="432"/>
          </a:xfrm>
        </p:grpSpPr>
        <p:sp>
          <p:nvSpPr>
            <p:cNvPr id="9285" name="Oval 15"/>
            <p:cNvSpPr>
              <a:spLocks noChangeArrowheads="1"/>
            </p:cNvSpPr>
            <p:nvPr/>
          </p:nvSpPr>
          <p:spPr bwMode="auto">
            <a:xfrm>
              <a:off x="3168" y="672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86" name="Text Box 16"/>
            <p:cNvSpPr txBox="1">
              <a:spLocks noChangeArrowheads="1"/>
            </p:cNvSpPr>
            <p:nvPr/>
          </p:nvSpPr>
          <p:spPr bwMode="auto">
            <a:xfrm>
              <a:off x="3216" y="720"/>
              <a:ext cx="43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/>
                <a:t>5s</a:t>
              </a:r>
              <a:r>
                <a:rPr lang="en-US" baseline="30000"/>
                <a:t>2</a:t>
              </a:r>
              <a:endParaRPr lang="en-US"/>
            </a:p>
          </p:txBody>
        </p:sp>
      </p:grpSp>
      <p:grpSp>
        <p:nvGrpSpPr>
          <p:cNvPr id="18449" name="Group 17"/>
          <p:cNvGrpSpPr>
            <a:grpSpLocks/>
          </p:cNvGrpSpPr>
          <p:nvPr/>
        </p:nvGrpSpPr>
        <p:grpSpPr bwMode="auto">
          <a:xfrm>
            <a:off x="6172200" y="1066800"/>
            <a:ext cx="838200" cy="685800"/>
            <a:chOff x="3888" y="672"/>
            <a:chExt cx="528" cy="432"/>
          </a:xfrm>
        </p:grpSpPr>
        <p:sp>
          <p:nvSpPr>
            <p:cNvPr id="9283" name="Oval 18"/>
            <p:cNvSpPr>
              <a:spLocks noChangeArrowheads="1"/>
            </p:cNvSpPr>
            <p:nvPr/>
          </p:nvSpPr>
          <p:spPr bwMode="auto">
            <a:xfrm>
              <a:off x="3888" y="672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84" name="Text Box 19"/>
            <p:cNvSpPr txBox="1">
              <a:spLocks noChangeArrowheads="1"/>
            </p:cNvSpPr>
            <p:nvPr/>
          </p:nvSpPr>
          <p:spPr bwMode="auto">
            <a:xfrm>
              <a:off x="3936" y="720"/>
              <a:ext cx="43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/>
                <a:t>6s</a:t>
              </a:r>
              <a:r>
                <a:rPr lang="en-US" baseline="30000"/>
                <a:t>2</a:t>
              </a:r>
              <a:endParaRPr lang="en-US"/>
            </a:p>
          </p:txBody>
        </p:sp>
      </p:grpSp>
      <p:grpSp>
        <p:nvGrpSpPr>
          <p:cNvPr id="18452" name="Group 20"/>
          <p:cNvGrpSpPr>
            <a:grpSpLocks/>
          </p:cNvGrpSpPr>
          <p:nvPr/>
        </p:nvGrpSpPr>
        <p:grpSpPr bwMode="auto">
          <a:xfrm>
            <a:off x="7239000" y="1066800"/>
            <a:ext cx="838200" cy="685800"/>
            <a:chOff x="4560" y="672"/>
            <a:chExt cx="528" cy="432"/>
          </a:xfrm>
        </p:grpSpPr>
        <p:sp>
          <p:nvSpPr>
            <p:cNvPr id="9281" name="Oval 21"/>
            <p:cNvSpPr>
              <a:spLocks noChangeArrowheads="1"/>
            </p:cNvSpPr>
            <p:nvPr/>
          </p:nvSpPr>
          <p:spPr bwMode="auto">
            <a:xfrm>
              <a:off x="4560" y="672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82" name="Text Box 22"/>
            <p:cNvSpPr txBox="1">
              <a:spLocks noChangeArrowheads="1"/>
            </p:cNvSpPr>
            <p:nvPr/>
          </p:nvSpPr>
          <p:spPr bwMode="auto">
            <a:xfrm>
              <a:off x="4608" y="720"/>
              <a:ext cx="43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/>
                <a:t>7s</a:t>
              </a:r>
              <a:r>
                <a:rPr lang="en-US" baseline="30000"/>
                <a:t>2</a:t>
              </a:r>
              <a:endParaRPr lang="en-US"/>
            </a:p>
          </p:txBody>
        </p:sp>
      </p:grpSp>
      <p:grpSp>
        <p:nvGrpSpPr>
          <p:cNvPr id="18455" name="Group 23"/>
          <p:cNvGrpSpPr>
            <a:grpSpLocks/>
          </p:cNvGrpSpPr>
          <p:nvPr/>
        </p:nvGrpSpPr>
        <p:grpSpPr bwMode="auto">
          <a:xfrm>
            <a:off x="1828800" y="1981200"/>
            <a:ext cx="838200" cy="685800"/>
            <a:chOff x="1152" y="1248"/>
            <a:chExt cx="528" cy="432"/>
          </a:xfrm>
        </p:grpSpPr>
        <p:sp>
          <p:nvSpPr>
            <p:cNvPr id="9279" name="Oval 24"/>
            <p:cNvSpPr>
              <a:spLocks noChangeArrowheads="1"/>
            </p:cNvSpPr>
            <p:nvPr/>
          </p:nvSpPr>
          <p:spPr bwMode="auto">
            <a:xfrm>
              <a:off x="1152" y="1248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80" name="Text Box 25"/>
            <p:cNvSpPr txBox="1">
              <a:spLocks noChangeArrowheads="1"/>
            </p:cNvSpPr>
            <p:nvPr/>
          </p:nvSpPr>
          <p:spPr bwMode="auto">
            <a:xfrm>
              <a:off x="1152" y="1296"/>
              <a:ext cx="52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/>
                <a:t>2p</a:t>
              </a:r>
              <a:r>
                <a:rPr lang="en-US" baseline="30000"/>
                <a:t>6</a:t>
              </a:r>
              <a:endParaRPr lang="en-US"/>
            </a:p>
          </p:txBody>
        </p:sp>
      </p:grpSp>
      <p:grpSp>
        <p:nvGrpSpPr>
          <p:cNvPr id="18458" name="Group 26"/>
          <p:cNvGrpSpPr>
            <a:grpSpLocks/>
          </p:cNvGrpSpPr>
          <p:nvPr/>
        </p:nvGrpSpPr>
        <p:grpSpPr bwMode="auto">
          <a:xfrm>
            <a:off x="2895600" y="1981200"/>
            <a:ext cx="838200" cy="685800"/>
            <a:chOff x="1824" y="1248"/>
            <a:chExt cx="528" cy="432"/>
          </a:xfrm>
        </p:grpSpPr>
        <p:sp>
          <p:nvSpPr>
            <p:cNvPr id="9277" name="Oval 27"/>
            <p:cNvSpPr>
              <a:spLocks noChangeArrowheads="1"/>
            </p:cNvSpPr>
            <p:nvPr/>
          </p:nvSpPr>
          <p:spPr bwMode="auto">
            <a:xfrm>
              <a:off x="1824" y="1248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78" name="Text Box 28"/>
            <p:cNvSpPr txBox="1">
              <a:spLocks noChangeArrowheads="1"/>
            </p:cNvSpPr>
            <p:nvPr/>
          </p:nvSpPr>
          <p:spPr bwMode="auto">
            <a:xfrm>
              <a:off x="1824" y="1296"/>
              <a:ext cx="52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/>
                <a:t>3p</a:t>
              </a:r>
              <a:r>
                <a:rPr lang="en-US" baseline="30000"/>
                <a:t>6</a:t>
              </a:r>
              <a:endParaRPr lang="en-US"/>
            </a:p>
          </p:txBody>
        </p:sp>
      </p:grpSp>
      <p:grpSp>
        <p:nvGrpSpPr>
          <p:cNvPr id="18461" name="Group 29"/>
          <p:cNvGrpSpPr>
            <a:grpSpLocks/>
          </p:cNvGrpSpPr>
          <p:nvPr/>
        </p:nvGrpSpPr>
        <p:grpSpPr bwMode="auto">
          <a:xfrm>
            <a:off x="3962400" y="1981200"/>
            <a:ext cx="838200" cy="685800"/>
            <a:chOff x="2496" y="1248"/>
            <a:chExt cx="528" cy="432"/>
          </a:xfrm>
        </p:grpSpPr>
        <p:sp>
          <p:nvSpPr>
            <p:cNvPr id="9275" name="Oval 30"/>
            <p:cNvSpPr>
              <a:spLocks noChangeArrowheads="1"/>
            </p:cNvSpPr>
            <p:nvPr/>
          </p:nvSpPr>
          <p:spPr bwMode="auto">
            <a:xfrm>
              <a:off x="2496" y="1248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76" name="Text Box 31"/>
            <p:cNvSpPr txBox="1">
              <a:spLocks noChangeArrowheads="1"/>
            </p:cNvSpPr>
            <p:nvPr/>
          </p:nvSpPr>
          <p:spPr bwMode="auto">
            <a:xfrm>
              <a:off x="2496" y="1296"/>
              <a:ext cx="52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/>
                <a:t>4p</a:t>
              </a:r>
              <a:r>
                <a:rPr lang="en-US" baseline="30000"/>
                <a:t>6</a:t>
              </a:r>
              <a:endParaRPr lang="en-US"/>
            </a:p>
          </p:txBody>
        </p:sp>
      </p:grpSp>
      <p:grpSp>
        <p:nvGrpSpPr>
          <p:cNvPr id="18464" name="Group 32"/>
          <p:cNvGrpSpPr>
            <a:grpSpLocks/>
          </p:cNvGrpSpPr>
          <p:nvPr/>
        </p:nvGrpSpPr>
        <p:grpSpPr bwMode="auto">
          <a:xfrm>
            <a:off x="5029200" y="1981200"/>
            <a:ext cx="838200" cy="685800"/>
            <a:chOff x="3168" y="1248"/>
            <a:chExt cx="528" cy="432"/>
          </a:xfrm>
        </p:grpSpPr>
        <p:sp>
          <p:nvSpPr>
            <p:cNvPr id="9273" name="Oval 33"/>
            <p:cNvSpPr>
              <a:spLocks noChangeArrowheads="1"/>
            </p:cNvSpPr>
            <p:nvPr/>
          </p:nvSpPr>
          <p:spPr bwMode="auto">
            <a:xfrm>
              <a:off x="3168" y="1248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74" name="Text Box 34"/>
            <p:cNvSpPr txBox="1">
              <a:spLocks noChangeArrowheads="1"/>
            </p:cNvSpPr>
            <p:nvPr/>
          </p:nvSpPr>
          <p:spPr bwMode="auto">
            <a:xfrm>
              <a:off x="3168" y="1296"/>
              <a:ext cx="52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/>
                <a:t>5p</a:t>
              </a:r>
              <a:r>
                <a:rPr lang="en-US" baseline="30000"/>
                <a:t>6</a:t>
              </a:r>
              <a:endParaRPr lang="en-US"/>
            </a:p>
          </p:txBody>
        </p:sp>
      </p:grpSp>
      <p:grpSp>
        <p:nvGrpSpPr>
          <p:cNvPr id="18467" name="Group 35"/>
          <p:cNvGrpSpPr>
            <a:grpSpLocks/>
          </p:cNvGrpSpPr>
          <p:nvPr/>
        </p:nvGrpSpPr>
        <p:grpSpPr bwMode="auto">
          <a:xfrm>
            <a:off x="6172200" y="1981200"/>
            <a:ext cx="838200" cy="685800"/>
            <a:chOff x="3888" y="1248"/>
            <a:chExt cx="528" cy="432"/>
          </a:xfrm>
        </p:grpSpPr>
        <p:sp>
          <p:nvSpPr>
            <p:cNvPr id="9271" name="Oval 36"/>
            <p:cNvSpPr>
              <a:spLocks noChangeArrowheads="1"/>
            </p:cNvSpPr>
            <p:nvPr/>
          </p:nvSpPr>
          <p:spPr bwMode="auto">
            <a:xfrm>
              <a:off x="3888" y="1248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72" name="Text Box 37"/>
            <p:cNvSpPr txBox="1">
              <a:spLocks noChangeArrowheads="1"/>
            </p:cNvSpPr>
            <p:nvPr/>
          </p:nvSpPr>
          <p:spPr bwMode="auto">
            <a:xfrm>
              <a:off x="3888" y="1296"/>
              <a:ext cx="52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/>
                <a:t>6p</a:t>
              </a:r>
              <a:r>
                <a:rPr lang="en-US" baseline="30000"/>
                <a:t>6</a:t>
              </a:r>
              <a:endParaRPr lang="en-US"/>
            </a:p>
          </p:txBody>
        </p:sp>
      </p:grpSp>
      <p:grpSp>
        <p:nvGrpSpPr>
          <p:cNvPr id="18470" name="Group 38"/>
          <p:cNvGrpSpPr>
            <a:grpSpLocks/>
          </p:cNvGrpSpPr>
          <p:nvPr/>
        </p:nvGrpSpPr>
        <p:grpSpPr bwMode="auto">
          <a:xfrm>
            <a:off x="7239000" y="1981200"/>
            <a:ext cx="838200" cy="685800"/>
            <a:chOff x="4560" y="1248"/>
            <a:chExt cx="528" cy="432"/>
          </a:xfrm>
        </p:grpSpPr>
        <p:sp>
          <p:nvSpPr>
            <p:cNvPr id="9269" name="Oval 39"/>
            <p:cNvSpPr>
              <a:spLocks noChangeArrowheads="1"/>
            </p:cNvSpPr>
            <p:nvPr/>
          </p:nvSpPr>
          <p:spPr bwMode="auto">
            <a:xfrm>
              <a:off x="4560" y="1248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70" name="Text Box 40"/>
            <p:cNvSpPr txBox="1">
              <a:spLocks noChangeArrowheads="1"/>
            </p:cNvSpPr>
            <p:nvPr/>
          </p:nvSpPr>
          <p:spPr bwMode="auto">
            <a:xfrm>
              <a:off x="4560" y="1296"/>
              <a:ext cx="52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/>
                <a:t>7p</a:t>
              </a:r>
              <a:r>
                <a:rPr lang="en-US" baseline="30000"/>
                <a:t>6</a:t>
              </a:r>
              <a:endParaRPr lang="en-US"/>
            </a:p>
          </p:txBody>
        </p:sp>
      </p:grpSp>
      <p:grpSp>
        <p:nvGrpSpPr>
          <p:cNvPr id="18473" name="Group 41"/>
          <p:cNvGrpSpPr>
            <a:grpSpLocks/>
          </p:cNvGrpSpPr>
          <p:nvPr/>
        </p:nvGrpSpPr>
        <p:grpSpPr bwMode="auto">
          <a:xfrm>
            <a:off x="2895600" y="2895600"/>
            <a:ext cx="914400" cy="685800"/>
            <a:chOff x="1824" y="1824"/>
            <a:chExt cx="576" cy="432"/>
          </a:xfrm>
        </p:grpSpPr>
        <p:sp>
          <p:nvSpPr>
            <p:cNvPr id="9267" name="Oval 42"/>
            <p:cNvSpPr>
              <a:spLocks noChangeArrowheads="1"/>
            </p:cNvSpPr>
            <p:nvPr/>
          </p:nvSpPr>
          <p:spPr bwMode="auto">
            <a:xfrm>
              <a:off x="1824" y="1824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68" name="Text Box 43"/>
            <p:cNvSpPr txBox="1">
              <a:spLocks noChangeArrowheads="1"/>
            </p:cNvSpPr>
            <p:nvPr/>
          </p:nvSpPr>
          <p:spPr bwMode="auto">
            <a:xfrm>
              <a:off x="1824" y="1872"/>
              <a:ext cx="57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/>
                <a:t>3d</a:t>
              </a:r>
              <a:r>
                <a:rPr lang="en-US" baseline="30000"/>
                <a:t>10</a:t>
              </a:r>
              <a:endParaRPr lang="en-US"/>
            </a:p>
          </p:txBody>
        </p:sp>
      </p:grpSp>
      <p:grpSp>
        <p:nvGrpSpPr>
          <p:cNvPr id="18476" name="Group 44"/>
          <p:cNvGrpSpPr>
            <a:grpSpLocks/>
          </p:cNvGrpSpPr>
          <p:nvPr/>
        </p:nvGrpSpPr>
        <p:grpSpPr bwMode="auto">
          <a:xfrm>
            <a:off x="3962400" y="2895600"/>
            <a:ext cx="914400" cy="685800"/>
            <a:chOff x="2496" y="1824"/>
            <a:chExt cx="576" cy="432"/>
          </a:xfrm>
        </p:grpSpPr>
        <p:sp>
          <p:nvSpPr>
            <p:cNvPr id="9265" name="Oval 45"/>
            <p:cNvSpPr>
              <a:spLocks noChangeArrowheads="1"/>
            </p:cNvSpPr>
            <p:nvPr/>
          </p:nvSpPr>
          <p:spPr bwMode="auto">
            <a:xfrm>
              <a:off x="2496" y="1824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66" name="Text Box 46"/>
            <p:cNvSpPr txBox="1">
              <a:spLocks noChangeArrowheads="1"/>
            </p:cNvSpPr>
            <p:nvPr/>
          </p:nvSpPr>
          <p:spPr bwMode="auto">
            <a:xfrm>
              <a:off x="2496" y="1872"/>
              <a:ext cx="57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/>
                <a:t>4d</a:t>
              </a:r>
              <a:r>
                <a:rPr lang="en-US" baseline="30000"/>
                <a:t>10</a:t>
              </a:r>
              <a:endParaRPr lang="en-US"/>
            </a:p>
          </p:txBody>
        </p:sp>
      </p:grpSp>
      <p:grpSp>
        <p:nvGrpSpPr>
          <p:cNvPr id="18479" name="Group 47"/>
          <p:cNvGrpSpPr>
            <a:grpSpLocks/>
          </p:cNvGrpSpPr>
          <p:nvPr/>
        </p:nvGrpSpPr>
        <p:grpSpPr bwMode="auto">
          <a:xfrm>
            <a:off x="5029200" y="2895600"/>
            <a:ext cx="914400" cy="685800"/>
            <a:chOff x="3168" y="1824"/>
            <a:chExt cx="576" cy="432"/>
          </a:xfrm>
        </p:grpSpPr>
        <p:sp>
          <p:nvSpPr>
            <p:cNvPr id="9263" name="Oval 48"/>
            <p:cNvSpPr>
              <a:spLocks noChangeArrowheads="1"/>
            </p:cNvSpPr>
            <p:nvPr/>
          </p:nvSpPr>
          <p:spPr bwMode="auto">
            <a:xfrm>
              <a:off x="3168" y="1824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64" name="Text Box 49"/>
            <p:cNvSpPr txBox="1">
              <a:spLocks noChangeArrowheads="1"/>
            </p:cNvSpPr>
            <p:nvPr/>
          </p:nvSpPr>
          <p:spPr bwMode="auto">
            <a:xfrm>
              <a:off x="3168" y="1872"/>
              <a:ext cx="57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/>
                <a:t>5d</a:t>
              </a:r>
              <a:r>
                <a:rPr lang="en-US" baseline="30000"/>
                <a:t>10</a:t>
              </a:r>
              <a:endParaRPr lang="en-US"/>
            </a:p>
          </p:txBody>
        </p:sp>
      </p:grpSp>
      <p:grpSp>
        <p:nvGrpSpPr>
          <p:cNvPr id="18482" name="Group 50"/>
          <p:cNvGrpSpPr>
            <a:grpSpLocks/>
          </p:cNvGrpSpPr>
          <p:nvPr/>
        </p:nvGrpSpPr>
        <p:grpSpPr bwMode="auto">
          <a:xfrm>
            <a:off x="6172200" y="2895600"/>
            <a:ext cx="914400" cy="685800"/>
            <a:chOff x="3888" y="1824"/>
            <a:chExt cx="576" cy="432"/>
          </a:xfrm>
        </p:grpSpPr>
        <p:sp>
          <p:nvSpPr>
            <p:cNvPr id="9261" name="Oval 51"/>
            <p:cNvSpPr>
              <a:spLocks noChangeArrowheads="1"/>
            </p:cNvSpPr>
            <p:nvPr/>
          </p:nvSpPr>
          <p:spPr bwMode="auto">
            <a:xfrm>
              <a:off x="3888" y="1824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62" name="Text Box 52"/>
            <p:cNvSpPr txBox="1">
              <a:spLocks noChangeArrowheads="1"/>
            </p:cNvSpPr>
            <p:nvPr/>
          </p:nvSpPr>
          <p:spPr bwMode="auto">
            <a:xfrm>
              <a:off x="3888" y="1872"/>
              <a:ext cx="57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/>
                <a:t>6d</a:t>
              </a:r>
              <a:r>
                <a:rPr lang="en-US" baseline="30000"/>
                <a:t>10</a:t>
              </a:r>
              <a:endParaRPr lang="en-US"/>
            </a:p>
          </p:txBody>
        </p:sp>
      </p:grpSp>
      <p:grpSp>
        <p:nvGrpSpPr>
          <p:cNvPr id="18485" name="Group 53"/>
          <p:cNvGrpSpPr>
            <a:grpSpLocks/>
          </p:cNvGrpSpPr>
          <p:nvPr/>
        </p:nvGrpSpPr>
        <p:grpSpPr bwMode="auto">
          <a:xfrm>
            <a:off x="7239000" y="2895600"/>
            <a:ext cx="914400" cy="685800"/>
            <a:chOff x="4560" y="1824"/>
            <a:chExt cx="576" cy="432"/>
          </a:xfrm>
        </p:grpSpPr>
        <p:sp>
          <p:nvSpPr>
            <p:cNvPr id="9259" name="Oval 54"/>
            <p:cNvSpPr>
              <a:spLocks noChangeArrowheads="1"/>
            </p:cNvSpPr>
            <p:nvPr/>
          </p:nvSpPr>
          <p:spPr bwMode="auto">
            <a:xfrm>
              <a:off x="4560" y="1824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60" name="Text Box 55"/>
            <p:cNvSpPr txBox="1">
              <a:spLocks noChangeArrowheads="1"/>
            </p:cNvSpPr>
            <p:nvPr/>
          </p:nvSpPr>
          <p:spPr bwMode="auto">
            <a:xfrm>
              <a:off x="4560" y="1872"/>
              <a:ext cx="57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/>
                <a:t>7d</a:t>
              </a:r>
              <a:r>
                <a:rPr lang="en-US" baseline="30000"/>
                <a:t>10</a:t>
              </a:r>
              <a:endParaRPr lang="en-US"/>
            </a:p>
          </p:txBody>
        </p:sp>
      </p:grpSp>
      <p:grpSp>
        <p:nvGrpSpPr>
          <p:cNvPr id="18488" name="Group 56"/>
          <p:cNvGrpSpPr>
            <a:grpSpLocks/>
          </p:cNvGrpSpPr>
          <p:nvPr/>
        </p:nvGrpSpPr>
        <p:grpSpPr bwMode="auto">
          <a:xfrm>
            <a:off x="3962400" y="3810000"/>
            <a:ext cx="990600" cy="685800"/>
            <a:chOff x="2496" y="2400"/>
            <a:chExt cx="624" cy="432"/>
          </a:xfrm>
        </p:grpSpPr>
        <p:sp>
          <p:nvSpPr>
            <p:cNvPr id="9257" name="Oval 57"/>
            <p:cNvSpPr>
              <a:spLocks noChangeArrowheads="1"/>
            </p:cNvSpPr>
            <p:nvPr/>
          </p:nvSpPr>
          <p:spPr bwMode="auto">
            <a:xfrm>
              <a:off x="2496" y="2400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58" name="Text Box 58"/>
            <p:cNvSpPr txBox="1">
              <a:spLocks noChangeArrowheads="1"/>
            </p:cNvSpPr>
            <p:nvPr/>
          </p:nvSpPr>
          <p:spPr bwMode="auto">
            <a:xfrm>
              <a:off x="2496" y="2448"/>
              <a:ext cx="62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/>
                <a:t>4f</a:t>
              </a:r>
              <a:r>
                <a:rPr lang="en-US" baseline="30000"/>
                <a:t>14</a:t>
              </a:r>
              <a:endParaRPr lang="en-US"/>
            </a:p>
          </p:txBody>
        </p:sp>
      </p:grpSp>
      <p:grpSp>
        <p:nvGrpSpPr>
          <p:cNvPr id="18491" name="Group 59"/>
          <p:cNvGrpSpPr>
            <a:grpSpLocks/>
          </p:cNvGrpSpPr>
          <p:nvPr/>
        </p:nvGrpSpPr>
        <p:grpSpPr bwMode="auto">
          <a:xfrm>
            <a:off x="5029200" y="3810000"/>
            <a:ext cx="1066800" cy="685800"/>
            <a:chOff x="3168" y="2400"/>
            <a:chExt cx="672" cy="432"/>
          </a:xfrm>
        </p:grpSpPr>
        <p:sp>
          <p:nvSpPr>
            <p:cNvPr id="9255" name="Oval 60"/>
            <p:cNvSpPr>
              <a:spLocks noChangeArrowheads="1"/>
            </p:cNvSpPr>
            <p:nvPr/>
          </p:nvSpPr>
          <p:spPr bwMode="auto">
            <a:xfrm>
              <a:off x="3168" y="2400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56" name="Text Box 61"/>
            <p:cNvSpPr txBox="1">
              <a:spLocks noChangeArrowheads="1"/>
            </p:cNvSpPr>
            <p:nvPr/>
          </p:nvSpPr>
          <p:spPr bwMode="auto">
            <a:xfrm>
              <a:off x="3216" y="2448"/>
              <a:ext cx="62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/>
                <a:t>5f</a:t>
              </a:r>
              <a:r>
                <a:rPr lang="en-US" baseline="30000"/>
                <a:t>14</a:t>
              </a:r>
              <a:endParaRPr lang="en-US"/>
            </a:p>
          </p:txBody>
        </p:sp>
      </p:grpSp>
      <p:grpSp>
        <p:nvGrpSpPr>
          <p:cNvPr id="18494" name="Group 62"/>
          <p:cNvGrpSpPr>
            <a:grpSpLocks/>
          </p:cNvGrpSpPr>
          <p:nvPr/>
        </p:nvGrpSpPr>
        <p:grpSpPr bwMode="auto">
          <a:xfrm>
            <a:off x="6172200" y="3810000"/>
            <a:ext cx="990600" cy="685800"/>
            <a:chOff x="3888" y="2400"/>
            <a:chExt cx="624" cy="432"/>
          </a:xfrm>
        </p:grpSpPr>
        <p:sp>
          <p:nvSpPr>
            <p:cNvPr id="9253" name="Oval 63"/>
            <p:cNvSpPr>
              <a:spLocks noChangeArrowheads="1"/>
            </p:cNvSpPr>
            <p:nvPr/>
          </p:nvSpPr>
          <p:spPr bwMode="auto">
            <a:xfrm>
              <a:off x="3888" y="2400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54" name="Text Box 64"/>
            <p:cNvSpPr txBox="1">
              <a:spLocks noChangeArrowheads="1"/>
            </p:cNvSpPr>
            <p:nvPr/>
          </p:nvSpPr>
          <p:spPr bwMode="auto">
            <a:xfrm>
              <a:off x="3888" y="2448"/>
              <a:ext cx="62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/>
                <a:t>6f</a:t>
              </a:r>
              <a:r>
                <a:rPr lang="en-US" baseline="30000"/>
                <a:t>14</a:t>
              </a:r>
              <a:endParaRPr lang="en-US"/>
            </a:p>
          </p:txBody>
        </p:sp>
      </p:grpSp>
      <p:grpSp>
        <p:nvGrpSpPr>
          <p:cNvPr id="18497" name="Group 65"/>
          <p:cNvGrpSpPr>
            <a:grpSpLocks/>
          </p:cNvGrpSpPr>
          <p:nvPr/>
        </p:nvGrpSpPr>
        <p:grpSpPr bwMode="auto">
          <a:xfrm>
            <a:off x="7239000" y="3810000"/>
            <a:ext cx="1066800" cy="685800"/>
            <a:chOff x="4560" y="2400"/>
            <a:chExt cx="672" cy="432"/>
          </a:xfrm>
        </p:grpSpPr>
        <p:sp>
          <p:nvSpPr>
            <p:cNvPr id="9251" name="Oval 66"/>
            <p:cNvSpPr>
              <a:spLocks noChangeArrowheads="1"/>
            </p:cNvSpPr>
            <p:nvPr/>
          </p:nvSpPr>
          <p:spPr bwMode="auto">
            <a:xfrm>
              <a:off x="4560" y="2400"/>
              <a:ext cx="528" cy="432"/>
            </a:xfrm>
            <a:prstGeom prst="ellipse">
              <a:avLst/>
            </a:prstGeom>
            <a:gradFill rotWithShape="1">
              <a:gsLst>
                <a:gs pos="0">
                  <a:srgbClr val="FF3300"/>
                </a:gs>
                <a:gs pos="50000">
                  <a:srgbClr val="FFFF66"/>
                </a:gs>
                <a:gs pos="100000">
                  <a:srgbClr val="FF3300"/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252" name="Text Box 67"/>
            <p:cNvSpPr txBox="1">
              <a:spLocks noChangeArrowheads="1"/>
            </p:cNvSpPr>
            <p:nvPr/>
          </p:nvSpPr>
          <p:spPr bwMode="auto">
            <a:xfrm>
              <a:off x="4608" y="2448"/>
              <a:ext cx="62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/>
                <a:t>7f</a:t>
              </a:r>
              <a:r>
                <a:rPr lang="en-US" baseline="30000"/>
                <a:t>14</a:t>
              </a:r>
              <a:endParaRPr lang="en-US"/>
            </a:p>
          </p:txBody>
        </p:sp>
      </p:grpSp>
      <p:sp>
        <p:nvSpPr>
          <p:cNvPr id="79" name="Content Placeholder 2"/>
          <p:cNvSpPr txBox="1">
            <a:spLocks/>
          </p:cNvSpPr>
          <p:nvPr/>
        </p:nvSpPr>
        <p:spPr>
          <a:xfrm>
            <a:off x="152400" y="87250"/>
            <a:ext cx="5943600" cy="609600"/>
          </a:xfrm>
          <a:prstGeom prst="rect">
            <a:avLst/>
          </a:prstGeom>
          <a:ln w="9525" cap="flat" cmpd="sng" algn="ctr">
            <a:noFill/>
            <a:prstDash val="solid"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  <a:defRPr/>
            </a:pPr>
            <a:r>
              <a:rPr lang="en-US" b="1" u="sng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1.Thứ </a:t>
            </a:r>
            <a:r>
              <a:rPr lang="en-US" b="1" u="sng" dirty="0" err="1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tư</a:t>
            </a:r>
            <a:r>
              <a:rPr lang="en-US" b="1" u="sng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̣ </a:t>
            </a:r>
            <a:r>
              <a:rPr lang="en-US" b="1" u="sng" dirty="0" err="1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các</a:t>
            </a:r>
            <a:r>
              <a:rPr lang="en-US" b="1" u="sng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 </a:t>
            </a:r>
            <a:r>
              <a:rPr lang="en-US" b="1" u="sng" dirty="0" err="1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mức</a:t>
            </a:r>
            <a:r>
              <a:rPr lang="en-US" b="1" u="sng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 </a:t>
            </a:r>
            <a:r>
              <a:rPr lang="en-US" b="1" u="sng" dirty="0" err="1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năng</a:t>
            </a:r>
            <a:r>
              <a:rPr lang="en-US" b="1" u="sng" dirty="0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 </a:t>
            </a:r>
            <a:r>
              <a:rPr lang="en-US" b="1" u="sng" dirty="0" err="1" smtClean="0"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lượng</a:t>
            </a:r>
            <a:endParaRPr lang="en-US" b="1" u="sng" dirty="0">
              <a:latin typeface="Times New Roman" pitchFamily="18" charset="0"/>
              <a:cs typeface="Times New Roman" pitchFamily="18" charset="0"/>
              <a:hlinkClick r:id="rId2" action="ppaction://hlinksldjump"/>
            </a:endParaRPr>
          </a:p>
        </p:txBody>
      </p:sp>
      <p:sp>
        <p:nvSpPr>
          <p:cNvPr id="80" name="Rectangle 6"/>
          <p:cNvSpPr>
            <a:spLocks noChangeArrowheads="1"/>
          </p:cNvSpPr>
          <p:nvPr/>
        </p:nvSpPr>
        <p:spPr bwMode="auto">
          <a:xfrm>
            <a:off x="366155" y="5334000"/>
            <a:ext cx="77724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2800" dirty="0">
                <a:latin typeface=".VnTime" pitchFamily="34" charset="0"/>
                <a:cs typeface="Times New Roman" pitchFamily="18" charset="0"/>
              </a:rPr>
              <a:t>=&gt;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Thư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́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tư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̣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mức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năng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dirty="0" err="1" smtClean="0">
                <a:latin typeface="Arial" pitchFamily="34" charset="0"/>
                <a:cs typeface="Arial" pitchFamily="34" charset="0"/>
              </a:rPr>
              <a:t>lượng</a:t>
            </a:r>
            <a:r>
              <a:rPr lang="en-US" sz="2800" dirty="0" smtClean="0">
                <a:latin typeface=".VnTime" pitchFamily="34" charset="0"/>
              </a:rPr>
              <a:t> </a:t>
            </a:r>
            <a:r>
              <a:rPr lang="en-US" sz="2800" dirty="0">
                <a:latin typeface=".VnTime" pitchFamily="34" charset="0"/>
                <a:cs typeface="Times New Roman" pitchFamily="18" charset="0"/>
              </a:rPr>
              <a:t>:</a:t>
            </a:r>
            <a:r>
              <a:rPr lang="en-US" dirty="0">
                <a:latin typeface=".VnTime" pitchFamily="34" charset="0"/>
                <a:cs typeface="Times New Roman" pitchFamily="18" charset="0"/>
              </a:rPr>
              <a:t/>
            </a:r>
            <a:br>
              <a:rPr lang="en-US" dirty="0">
                <a:latin typeface=".VnTime" pitchFamily="34" charset="0"/>
                <a:cs typeface="Times New Roman" pitchFamily="18" charset="0"/>
              </a:rPr>
            </a:br>
            <a:r>
              <a:rPr lang="en-US" dirty="0">
                <a:latin typeface=".VnTime" pitchFamily="34" charset="0"/>
                <a:cs typeface="Times New Roman" pitchFamily="18" charset="0"/>
              </a:rPr>
              <a:t>         </a:t>
            </a:r>
            <a:r>
              <a:rPr lang="en-US" dirty="0" smtClean="0">
                <a:latin typeface=".VnTime" pitchFamily="34" charset="0"/>
                <a:cs typeface="Times New Roman" pitchFamily="18" charset="0"/>
              </a:rPr>
              <a:t>   </a:t>
            </a:r>
            <a:r>
              <a:rPr lang="en-US" sz="3200" b="1" dirty="0">
                <a:solidFill>
                  <a:srgbClr val="FF00FF"/>
                </a:solidFill>
                <a:latin typeface=".VnTime" pitchFamily="34" charset="0"/>
                <a:cs typeface="Times New Roman" pitchFamily="18" charset="0"/>
              </a:rPr>
              <a:t>1s 2s2p 3s3p 4s 3d 4p 5s 4d 5p 6s…</a:t>
            </a:r>
          </a:p>
        </p:txBody>
      </p:sp>
    </p:spTree>
    <p:extLst>
      <p:ext uri="{BB962C8B-B14F-4D97-AF65-F5344CB8AC3E}">
        <p14:creationId xmlns:p14="http://schemas.microsoft.com/office/powerpoint/2010/main" val="1693203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18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18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500"/>
                                        <p:tgtEl>
                                          <p:spTgt spid="18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18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18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500"/>
                                        <p:tgtEl>
                                          <p:spTgt spid="18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18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2" dur="500"/>
                                        <p:tgtEl>
                                          <p:spTgt spid="18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18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18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6" dur="indefinite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7" dur="indefinite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1" dur="indefinite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2" dur="indefinite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6" dur="indefinite"/>
                                        <p:tgtEl>
                                          <p:spTgt spid="184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7" dur="indefinite"/>
                                        <p:tgtEl>
                                          <p:spTgt spid="18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1" dur="indefinite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2" dur="indefinite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6" dur="indefinite"/>
                                        <p:tgtEl>
                                          <p:spTgt spid="184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7" dur="indefinite"/>
                                        <p:tgtEl>
                                          <p:spTgt spid="18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1" dur="indefinite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2" dur="indefinite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6" dur="indefinite"/>
                                        <p:tgtEl>
                                          <p:spTgt spid="1847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7" dur="indefinite"/>
                                        <p:tgtEl>
                                          <p:spTgt spid="18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1" dur="indefinite"/>
                                        <p:tgtEl>
                                          <p:spTgt spid="1846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2" dur="indefinite"/>
                                        <p:tgtEl>
                                          <p:spTgt spid="18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6" dur="indefinite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7" dur="indefinite"/>
                                        <p:tgtEl>
                                          <p:spTgt spid="18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1" dur="indefinite"/>
                                        <p:tgtEl>
                                          <p:spTgt spid="1847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2" dur="indefinite"/>
                                        <p:tgtEl>
                                          <p:spTgt spid="18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6" dur="indefinite"/>
                                        <p:tgtEl>
                                          <p:spTgt spid="1846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7" dur="indefinite"/>
                                        <p:tgtEl>
                                          <p:spTgt spid="18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1" dur="indefinite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2" dur="indefinite"/>
                                        <p:tgtEl>
                                          <p:spTgt spid="18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6" dur="indefinite"/>
                                        <p:tgtEl>
                                          <p:spTgt spid="1848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7" dur="indefinite"/>
                                        <p:tgtEl>
                                          <p:spTgt spid="18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1" dur="indefinite"/>
                                        <p:tgtEl>
                                          <p:spTgt spid="1847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2" dur="indefinite"/>
                                        <p:tgtEl>
                                          <p:spTgt spid="18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6" dur="indefinite"/>
                                        <p:tgtEl>
                                          <p:spTgt spid="1846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7" dur="indefinite"/>
                                        <p:tgtEl>
                                          <p:spTgt spid="18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1" dur="indefinite"/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2" dur="indefinite"/>
                                        <p:tgtEl>
                                          <p:spTgt spid="18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6" dur="indefinite"/>
                                        <p:tgtEl>
                                          <p:spTgt spid="1849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7" dur="indefinite"/>
                                        <p:tgtEl>
                                          <p:spTgt spid="18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1" dur="indefinite"/>
                                        <p:tgtEl>
                                          <p:spTgt spid="1848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2" dur="indefinite"/>
                                        <p:tgtEl>
                                          <p:spTgt spid="1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6" dur="indefinite"/>
                                        <p:tgtEl>
                                          <p:spTgt spid="1847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7" dur="indefinite"/>
                                        <p:tgtEl>
                                          <p:spTgt spid="18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 nodeType="clickPar">
                      <p:stCondLst>
                        <p:cond delay="indefinite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1" dur="indefinite"/>
                                        <p:tgtEl>
                                          <p:spTgt spid="1849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2" dur="indefinite"/>
                                        <p:tgtEl>
                                          <p:spTgt spid="18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6" dur="indefinite"/>
                                        <p:tgtEl>
                                          <p:spTgt spid="1848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57" dur="indefinite"/>
                                        <p:tgtEl>
                                          <p:spTgt spid="18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 nodeType="clickPar">
                      <p:stCondLst>
                        <p:cond delay="indefinite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1" dur="indefinite"/>
                                        <p:tgtEl>
                                          <p:spTgt spid="1849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2" dur="indefinite"/>
                                        <p:tgtEl>
                                          <p:spTgt spid="18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00" grpId="0" animBg="1"/>
      <p:bldP spid="18501" grpId="0" animBg="1"/>
      <p:bldP spid="18502" grpId="0" animBg="1"/>
      <p:bldP spid="18503" grpId="0" animBg="1"/>
      <p:bldP spid="18504" grpId="0" animBg="1"/>
      <p:bldP spid="18505" grpId="0" animBg="1"/>
      <p:bldP spid="18506" grpId="0" animBg="1"/>
      <p:bldP spid="18507" grpId="0" animBg="1"/>
      <p:bldP spid="18508" grpId="0" animBg="1"/>
      <p:bldP spid="1850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52400" y="457200"/>
            <a:ext cx="6248400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400" b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II. CẤU HÌNH ELECTRON NGUYÊN TỬ</a:t>
            </a:r>
            <a:endParaRPr lang="en-US" sz="2400" b="1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8200" y="1918855"/>
            <a:ext cx="617136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ước</a:t>
            </a:r>
            <a:r>
              <a:rPr lang="en-US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electron</a:t>
            </a:r>
            <a:endParaRPr lang="en-US" sz="3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1289" y="2971800"/>
            <a:ext cx="8861721" cy="26001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charset="0"/>
              <a:buChar char="•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electron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chư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̃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(1, 2, 3…)</a:t>
            </a:r>
          </a:p>
          <a:p>
            <a:pPr marL="457200" indent="-457200">
              <a:lnSpc>
                <a:spcPct val="150000"/>
              </a:lnSpc>
              <a:buFont typeface="Arial" charset="0"/>
              <a:buChar char="•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chử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cái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thường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(s, p, d, f)</a:t>
            </a:r>
          </a:p>
          <a:p>
            <a:pPr marL="457200" indent="-457200">
              <a:lnSpc>
                <a:spcPct val="150000"/>
              </a:lnSpc>
              <a:buFont typeface="Arial" charset="0"/>
              <a:buChar char="•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eletron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phía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bên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(s</a:t>
            </a:r>
            <a:r>
              <a:rPr lang="en-US" sz="2800" baseline="30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p</a:t>
            </a:r>
            <a:r>
              <a:rPr lang="en-US" sz="2800" baseline="30000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d</a:t>
            </a:r>
            <a:r>
              <a:rPr lang="en-US" sz="2800" baseline="30000" dirty="0" smtClean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…)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05319" y="1066800"/>
            <a:ext cx="593252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electron </a:t>
            </a:r>
            <a:r>
              <a:rPr lang="en-US" sz="3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tử</a:t>
            </a:r>
            <a:endParaRPr lang="en-US" sz="3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9725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/>
      <p:bldP spid="10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9963" y="457200"/>
            <a:ext cx="6363237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US" sz="2400" b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II. CẤU HÌNH ELECTRON NGUYÊN TỬ</a:t>
            </a:r>
            <a:endParaRPr lang="en-US" sz="2400" b="1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05320" y="1181020"/>
            <a:ext cx="5932521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electron </a:t>
            </a:r>
            <a:r>
              <a:rPr lang="en-US" sz="3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tử</a:t>
            </a:r>
            <a:endParaRPr lang="en-US" sz="3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0738" y="1752600"/>
            <a:ext cx="7088287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electron </a:t>
            </a:r>
            <a:r>
              <a:rPr lang="en-US" sz="3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3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tử</a:t>
            </a:r>
            <a:endParaRPr lang="en-US" sz="3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89963" y="2306598"/>
            <a:ext cx="9007594" cy="49398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charset="0"/>
              <a:buChar char="•"/>
            </a:pP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electron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lnSpc>
                <a:spcPct val="150000"/>
              </a:lnSpc>
              <a:buFont typeface="Arial" charset="0"/>
              <a:buChar char="•"/>
            </a:pP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bố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electron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endParaRPr lang="en-US" sz="2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tử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b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1s 2s 2p 3s 3p 4s 3d 4p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…) </a:t>
            </a:r>
          </a:p>
          <a:p>
            <a:pPr>
              <a:lnSpc>
                <a:spcPct val="150000"/>
              </a:lnSpc>
            </a:pP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tuân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e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tối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lớp</a:t>
            </a:r>
            <a:endParaRPr lang="en-US" sz="26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lnSpc>
                <a:spcPct val="150000"/>
              </a:lnSpc>
              <a:buFont typeface="Arial" charset="0"/>
              <a:buChar char="•"/>
            </a:pP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cấu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electron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diển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bố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electron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endParaRPr lang="en-US" sz="2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phân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1s 2s 2p 3s 3p </a:t>
            </a:r>
            <a:r>
              <a:rPr lang="en-US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3d 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4s </a:t>
            </a:r>
            <a:r>
              <a:rPr lang="en-US" sz="2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…)</a:t>
            </a:r>
          </a:p>
          <a:p>
            <a:pPr>
              <a:lnSpc>
                <a:spcPct val="150000"/>
              </a:lnSpc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VD: S ( Z = 16), 1</a:t>
            </a:r>
            <a:r>
              <a:rPr lang="en-US" sz="28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</a:t>
            </a:r>
            <a:r>
              <a:rPr lang="en-US" sz="2800" b="1" baseline="30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2s</a:t>
            </a:r>
            <a:r>
              <a:rPr lang="en-US" sz="2800" b="1" baseline="30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2p</a:t>
            </a:r>
            <a:r>
              <a:rPr lang="en-US" sz="2800" b="1" baseline="30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</a:t>
            </a:r>
            <a:r>
              <a:rPr lang="en-US" sz="28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3s</a:t>
            </a:r>
            <a:r>
              <a:rPr lang="en-US" sz="2800" b="1" baseline="30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3p</a:t>
            </a:r>
            <a:r>
              <a:rPr lang="en-US" sz="2800" b="1" baseline="30000" dirty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</a:t>
            </a:r>
            <a:endParaRPr lang="en-US" sz="2800" dirty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endParaRPr lang="en-US" sz="2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6189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7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415636" y="1544782"/>
            <a:ext cx="819496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err="1">
                <a:solidFill>
                  <a:srgbClr val="C00000"/>
                </a:solidFill>
              </a:rPr>
              <a:t>Khi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tổng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số</a:t>
            </a:r>
            <a:r>
              <a:rPr lang="en-US" dirty="0">
                <a:solidFill>
                  <a:srgbClr val="C00000"/>
                </a:solidFill>
              </a:rPr>
              <a:t> e </a:t>
            </a:r>
            <a:r>
              <a:rPr lang="en-US" dirty="0" err="1">
                <a:solidFill>
                  <a:srgbClr val="C00000"/>
                </a:solidFill>
              </a:rPr>
              <a:t>lớp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ngoài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cùng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từ</a:t>
            </a:r>
            <a:r>
              <a:rPr lang="en-US" dirty="0">
                <a:solidFill>
                  <a:srgbClr val="C00000"/>
                </a:solidFill>
              </a:rPr>
              <a:t> 1 </a:t>
            </a:r>
            <a:r>
              <a:rPr lang="en-US" dirty="0" err="1">
                <a:solidFill>
                  <a:srgbClr val="C00000"/>
                </a:solidFill>
              </a:rPr>
              <a:t>đến</a:t>
            </a:r>
            <a:r>
              <a:rPr lang="en-US" dirty="0">
                <a:solidFill>
                  <a:srgbClr val="C00000"/>
                </a:solidFill>
              </a:rPr>
              <a:t> 3 : </a:t>
            </a:r>
            <a:r>
              <a:rPr lang="en-US" dirty="0" err="1">
                <a:solidFill>
                  <a:srgbClr val="C00000"/>
                </a:solidFill>
              </a:rPr>
              <a:t>kim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loại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415636" y="2104073"/>
            <a:ext cx="796636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err="1">
                <a:solidFill>
                  <a:srgbClr val="C00000"/>
                </a:solidFill>
              </a:rPr>
              <a:t>Khi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tổng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số</a:t>
            </a:r>
            <a:r>
              <a:rPr lang="en-US" dirty="0">
                <a:solidFill>
                  <a:srgbClr val="C00000"/>
                </a:solidFill>
              </a:rPr>
              <a:t> e </a:t>
            </a:r>
            <a:r>
              <a:rPr lang="en-US" dirty="0" err="1">
                <a:solidFill>
                  <a:srgbClr val="C00000"/>
                </a:solidFill>
              </a:rPr>
              <a:t>lớp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ngoài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cùng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từ</a:t>
            </a:r>
            <a:r>
              <a:rPr lang="en-US" dirty="0">
                <a:solidFill>
                  <a:srgbClr val="C00000"/>
                </a:solidFill>
              </a:rPr>
              <a:t> 5 </a:t>
            </a:r>
            <a:r>
              <a:rPr lang="en-US" dirty="0" err="1">
                <a:solidFill>
                  <a:srgbClr val="C00000"/>
                </a:solidFill>
              </a:rPr>
              <a:t>đến</a:t>
            </a:r>
            <a:r>
              <a:rPr lang="en-US" dirty="0">
                <a:solidFill>
                  <a:srgbClr val="C00000"/>
                </a:solidFill>
              </a:rPr>
              <a:t> 7 :  phi </a:t>
            </a:r>
            <a:r>
              <a:rPr lang="en-US" dirty="0" err="1">
                <a:solidFill>
                  <a:srgbClr val="C00000"/>
                </a:solidFill>
              </a:rPr>
              <a:t>kim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415636" y="2779747"/>
            <a:ext cx="76962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err="1">
                <a:solidFill>
                  <a:srgbClr val="C00000"/>
                </a:solidFill>
              </a:rPr>
              <a:t>Khi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tổng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số</a:t>
            </a:r>
            <a:r>
              <a:rPr lang="en-US" dirty="0">
                <a:solidFill>
                  <a:srgbClr val="C00000"/>
                </a:solidFill>
              </a:rPr>
              <a:t> e </a:t>
            </a:r>
            <a:r>
              <a:rPr lang="en-US" dirty="0" err="1">
                <a:solidFill>
                  <a:srgbClr val="C00000"/>
                </a:solidFill>
              </a:rPr>
              <a:t>lớp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ngoài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cùng</a:t>
            </a:r>
            <a:r>
              <a:rPr lang="en-US" dirty="0">
                <a:solidFill>
                  <a:srgbClr val="C00000"/>
                </a:solidFill>
              </a:rPr>
              <a:t> = 8 : </a:t>
            </a:r>
            <a:r>
              <a:rPr lang="en-US" dirty="0" err="1">
                <a:solidFill>
                  <a:srgbClr val="C00000"/>
                </a:solidFill>
              </a:rPr>
              <a:t>khí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hiếm</a:t>
            </a:r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420584" y="3321031"/>
            <a:ext cx="7696200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 err="1">
                <a:solidFill>
                  <a:srgbClr val="C00000"/>
                </a:solidFill>
              </a:rPr>
              <a:t>Khi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tổng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số</a:t>
            </a:r>
            <a:r>
              <a:rPr lang="en-US" dirty="0">
                <a:solidFill>
                  <a:srgbClr val="C00000"/>
                </a:solidFill>
              </a:rPr>
              <a:t> e </a:t>
            </a:r>
            <a:r>
              <a:rPr lang="en-US" dirty="0" err="1">
                <a:solidFill>
                  <a:srgbClr val="C00000"/>
                </a:solidFill>
              </a:rPr>
              <a:t>lớp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ngoài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cùng</a:t>
            </a:r>
            <a:r>
              <a:rPr lang="en-US" dirty="0">
                <a:solidFill>
                  <a:srgbClr val="C00000"/>
                </a:solidFill>
              </a:rPr>
              <a:t> = 4 </a:t>
            </a:r>
            <a:r>
              <a:rPr lang="en-US" dirty="0" smtClean="0">
                <a:solidFill>
                  <a:srgbClr val="C00000"/>
                </a:solidFill>
              </a:rPr>
              <a:t>, có </a:t>
            </a:r>
            <a:r>
              <a:rPr lang="en-US" dirty="0" err="1" smtClean="0">
                <a:solidFill>
                  <a:srgbClr val="C00000"/>
                </a:solidFill>
              </a:rPr>
              <a:t>thê</a:t>
            </a:r>
            <a:r>
              <a:rPr lang="en-US" dirty="0" smtClean="0">
                <a:solidFill>
                  <a:srgbClr val="C00000"/>
                </a:solidFill>
              </a:rPr>
              <a:t>̉ là phi </a:t>
            </a:r>
            <a:r>
              <a:rPr lang="en-US" dirty="0" err="1" smtClean="0">
                <a:solidFill>
                  <a:srgbClr val="C00000"/>
                </a:solidFill>
              </a:rPr>
              <a:t>kim</a:t>
            </a:r>
            <a:r>
              <a:rPr lang="en-US" dirty="0" smtClean="0">
                <a:solidFill>
                  <a:srgbClr val="C00000"/>
                </a:solidFill>
              </a:rPr>
              <a:t> hay  </a:t>
            </a:r>
            <a:r>
              <a:rPr lang="en-US" dirty="0" err="1">
                <a:solidFill>
                  <a:srgbClr val="C00000"/>
                </a:solidFill>
              </a:rPr>
              <a:t>kim</a:t>
            </a:r>
            <a:r>
              <a:rPr lang="en-US" dirty="0">
                <a:solidFill>
                  <a:srgbClr val="C00000"/>
                </a:solidFill>
              </a:rPr>
              <a:t> </a:t>
            </a:r>
            <a:r>
              <a:rPr lang="en-US" dirty="0" err="1">
                <a:solidFill>
                  <a:srgbClr val="C00000"/>
                </a:solidFill>
              </a:rPr>
              <a:t>loại</a:t>
            </a:r>
            <a:endParaRPr lang="en-US" dirty="0">
              <a:solidFill>
                <a:srgbClr val="C00000"/>
              </a:solidFill>
            </a:endParaRPr>
          </a:p>
        </p:txBody>
      </p:sp>
      <p:pic>
        <p:nvPicPr>
          <p:cNvPr id="159749" name="Picture 5" descr="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4275138"/>
            <a:ext cx="3886200" cy="2582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43542" y="494804"/>
            <a:ext cx="6281057" cy="724395"/>
          </a:xfrm>
          <a:prstGeom prst="rect">
            <a:avLst/>
          </a:prstGeom>
          <a:ln w="9525" cap="flat" cmpd="sng" algn="ctr">
            <a:noFill/>
            <a:prstDash val="solid"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  <a:defRPr/>
            </a:pPr>
            <a:r>
              <a:rPr lang="en-US" sz="2600" b="1" dirty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3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.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Đặc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điểm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của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lớp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 electron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ngoài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 </a:t>
            </a:r>
            <a:r>
              <a:rPr lang="en-US" sz="2600" b="1" dirty="0" err="1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cùng</a:t>
            </a:r>
            <a:r>
              <a:rPr lang="en-US" sz="2600" b="1" dirty="0" smtClean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 : </a:t>
            </a:r>
            <a:endParaRPr lang="en-US" sz="2600" b="1" dirty="0">
              <a:latin typeface="Times New Roman" pitchFamily="18" charset="0"/>
              <a:cs typeface="Times New Roman" pitchFamily="18" charset="0"/>
              <a:hlinkClick r:id="rId3" action="ppaction://hlinksldjump"/>
            </a:endParaRPr>
          </a:p>
        </p:txBody>
      </p:sp>
    </p:spTree>
    <p:extLst>
      <p:ext uri="{BB962C8B-B14F-4D97-AF65-F5344CB8AC3E}">
        <p14:creationId xmlns:p14="http://schemas.microsoft.com/office/powerpoint/2010/main" val="116722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2" grpId="0"/>
      <p:bldP spid="27653" grpId="0"/>
      <p:bldP spid="2765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29004" y="76200"/>
            <a:ext cx="671959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000" b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3. Đặc điểm của electron lớp ngoài cùng</a:t>
            </a:r>
            <a:endParaRPr lang="en-US" sz="3000" b="1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8968561"/>
              </p:ext>
            </p:extLst>
          </p:nvPr>
        </p:nvGraphicFramePr>
        <p:xfrm>
          <a:off x="533400" y="925033"/>
          <a:ext cx="8077200" cy="426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47800"/>
                <a:gridCol w="990600"/>
                <a:gridCol w="2133600"/>
                <a:gridCol w="2057400"/>
                <a:gridCol w="14478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>
                          <a:latin typeface="Times New Roman" pitchFamily="18" charset="0"/>
                          <a:cs typeface="Times New Roman" pitchFamily="18" charset="0"/>
                        </a:rPr>
                        <a:t>Tên</a:t>
                      </a:r>
                      <a:r>
                        <a:rPr lang="en-US" sz="2000" baseline="0" smtClean="0">
                          <a:latin typeface="Times New Roman" pitchFamily="18" charset="0"/>
                          <a:cs typeface="Times New Roman" pitchFamily="18" charset="0"/>
                        </a:rPr>
                        <a:t> nguyên tố</a:t>
                      </a:r>
                      <a:endParaRPr lang="en-US" sz="2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>
                          <a:latin typeface="Times New Roman" pitchFamily="18" charset="0"/>
                          <a:cs typeface="Times New Roman" pitchFamily="18" charset="0"/>
                        </a:rPr>
                        <a:t>Kí</a:t>
                      </a:r>
                      <a:r>
                        <a:rPr lang="en-US" sz="2000" baseline="0" smtClean="0">
                          <a:latin typeface="Times New Roman" pitchFamily="18" charset="0"/>
                          <a:cs typeface="Times New Roman" pitchFamily="18" charset="0"/>
                        </a:rPr>
                        <a:t> hiệu hóa học</a:t>
                      </a:r>
                      <a:endParaRPr lang="en-US" sz="2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>
                          <a:latin typeface="Times New Roman" pitchFamily="18" charset="0"/>
                          <a:cs typeface="Times New Roman" pitchFamily="18" charset="0"/>
                        </a:rPr>
                        <a:t>Cấu</a:t>
                      </a:r>
                      <a:r>
                        <a:rPr lang="en-US" sz="2000" baseline="0" smtClean="0">
                          <a:latin typeface="Times New Roman" pitchFamily="18" charset="0"/>
                          <a:cs typeface="Times New Roman" pitchFamily="18" charset="0"/>
                        </a:rPr>
                        <a:t> hình</a:t>
                      </a:r>
                    </a:p>
                    <a:p>
                      <a:pPr algn="ctr"/>
                      <a:r>
                        <a:rPr lang="en-US" sz="2000" baseline="0" smtClean="0">
                          <a:latin typeface="Times New Roman" pitchFamily="18" charset="0"/>
                          <a:cs typeface="Times New Roman" pitchFamily="18" charset="0"/>
                        </a:rPr>
                        <a:t>electron</a:t>
                      </a:r>
                      <a:endParaRPr lang="en-US" sz="2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>
                          <a:latin typeface="Times New Roman" pitchFamily="18" charset="0"/>
                          <a:cs typeface="Times New Roman" pitchFamily="18" charset="0"/>
                        </a:rPr>
                        <a:t>Số</a:t>
                      </a:r>
                      <a:r>
                        <a:rPr lang="en-US" sz="2000" baseline="0" smtClean="0">
                          <a:latin typeface="Times New Roman" pitchFamily="18" charset="0"/>
                          <a:cs typeface="Times New Roman" pitchFamily="18" charset="0"/>
                        </a:rPr>
                        <a:t> e </a:t>
                      </a:r>
                    </a:p>
                    <a:p>
                      <a:pPr algn="ctr"/>
                      <a:r>
                        <a:rPr lang="en-US" sz="2000" baseline="0" smtClean="0">
                          <a:latin typeface="Times New Roman" pitchFamily="18" charset="0"/>
                          <a:cs typeface="Times New Roman" pitchFamily="18" charset="0"/>
                        </a:rPr>
                        <a:t>lớp ngoài cùng</a:t>
                      </a:r>
                      <a:endParaRPr lang="en-US" sz="2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>
                          <a:latin typeface="Times New Roman" pitchFamily="18" charset="0"/>
                          <a:cs typeface="Times New Roman" pitchFamily="18" charset="0"/>
                        </a:rPr>
                        <a:t>Kết</a:t>
                      </a:r>
                    </a:p>
                    <a:p>
                      <a:pPr algn="ctr"/>
                      <a:r>
                        <a:rPr lang="en-US" sz="2000" smtClean="0">
                          <a:latin typeface="Times New Roman" pitchFamily="18" charset="0"/>
                          <a:cs typeface="Times New Roman" pitchFamily="18" charset="0"/>
                        </a:rPr>
                        <a:t>luận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Natri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Na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" pitchFamily="34" charset="0"/>
                        </a:rPr>
                        <a:t>1s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" pitchFamily="34" charset="0"/>
                        </a:rPr>
                        <a:t>2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" pitchFamily="34" charset="0"/>
                        </a:rPr>
                        <a:t> 2s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" pitchFamily="34" charset="0"/>
                        </a:rPr>
                        <a:t>2 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" pitchFamily="34" charset="0"/>
                        </a:rPr>
                        <a:t>2p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" pitchFamily="34" charset="0"/>
                        </a:rPr>
                        <a:t>6 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3s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1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/>
                      <a:endParaRPr lang="en-US" sz="2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Magie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Mg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" pitchFamily="34" charset="0"/>
                        </a:rPr>
                        <a:t>1s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" pitchFamily="34" charset="0"/>
                        </a:rPr>
                        <a:t>2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" pitchFamily="34" charset="0"/>
                        </a:rPr>
                        <a:t> 2s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" pitchFamily="34" charset="0"/>
                        </a:rPr>
                        <a:t>2 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" pitchFamily="34" charset="0"/>
                        </a:rPr>
                        <a:t>2p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" pitchFamily="34" charset="0"/>
                        </a:rPr>
                        <a:t>6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3s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2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/>
                      <a:endParaRPr lang="en-US" sz="2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Nh«m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Al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" pitchFamily="34" charset="0"/>
                        </a:rPr>
                        <a:t>1s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" pitchFamily="34" charset="0"/>
                        </a:rPr>
                        <a:t>2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" pitchFamily="34" charset="0"/>
                        </a:rPr>
                        <a:t>2s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" pitchFamily="34" charset="0"/>
                        </a:rPr>
                        <a:t>2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" pitchFamily="34" charset="0"/>
                        </a:rPr>
                        <a:t>2p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" pitchFamily="34" charset="0"/>
                        </a:rPr>
                        <a:t>6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3s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2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3p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1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/>
                      <a:endParaRPr lang="en-US" sz="2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Photpho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P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1s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2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2s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2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2p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6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.VnTime" pitchFamily="34" charset="0"/>
                        </a:rPr>
                        <a:t>3s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.VnTime" pitchFamily="34" charset="0"/>
                        </a:rPr>
                        <a:t>2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.VnTime" pitchFamily="34" charset="0"/>
                        </a:rPr>
                        <a:t>3p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.VnTime" pitchFamily="34" charset="0"/>
                        </a:rPr>
                        <a:t>3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/>
                      <a:endParaRPr lang="en-US" sz="2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rtl="0"/>
                      <a:r>
                        <a:rPr lang="vi-VN" sz="1900" b="1" i="0" u="none" strike="noStrike" kern="1200" baseline="0" smtClean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+mn-cs"/>
                        </a:rPr>
                        <a:t>Lưu huỳnh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S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1s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2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2s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2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2p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6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.VnTime" pitchFamily="34" charset="0"/>
                        </a:rPr>
                        <a:t>3s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.VnTime" pitchFamily="34" charset="0"/>
                        </a:rPr>
                        <a:t>2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.VnTime" pitchFamily="34" charset="0"/>
                        </a:rPr>
                        <a:t>3p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.VnTime" pitchFamily="34" charset="0"/>
                        </a:rPr>
                        <a:t>4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/>
                      <a:endParaRPr lang="en-US" sz="2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Clo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Cl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1s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2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2s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2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2p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6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.VnTime" pitchFamily="34" charset="0"/>
                        </a:rPr>
                        <a:t>3s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.VnTime" pitchFamily="34" charset="0"/>
                        </a:rPr>
                        <a:t>2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.VnTime" pitchFamily="34" charset="0"/>
                        </a:rPr>
                        <a:t>3p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.VnTime" pitchFamily="34" charset="0"/>
                        </a:rPr>
                        <a:t>5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/>
                      <a:endParaRPr lang="en-US" sz="2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Heli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He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1s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2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.VnTime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Neon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Ne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" pitchFamily="34" charset="0"/>
                        </a:rPr>
                        <a:t>1s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" pitchFamily="34" charset="0"/>
                        </a:rPr>
                        <a:t>2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" pitchFamily="34" charset="0"/>
                        </a:rPr>
                        <a:t> 2s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" pitchFamily="34" charset="0"/>
                        </a:rPr>
                        <a:t>2 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" pitchFamily="34" charset="0"/>
                        </a:rPr>
                        <a:t>2p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.VnTime" pitchFamily="34" charset="0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Agon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.VnTime" pitchFamily="34" charset="0"/>
                        </a:rPr>
                        <a:t>Ar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.VnTime" pitchFamily="34" charset="0"/>
                        </a:rPr>
                        <a:t>1s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.VnTime" pitchFamily="34" charset="0"/>
                        </a:rPr>
                        <a:t>2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.VnTime" pitchFamily="34" charset="0"/>
                        </a:rPr>
                        <a:t>2s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.VnTime" pitchFamily="34" charset="0"/>
                        </a:rPr>
                        <a:t>2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.VnTime" pitchFamily="34" charset="0"/>
                        </a:rPr>
                        <a:t>2p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.VnTime" pitchFamily="34" charset="0"/>
                        </a:rPr>
                        <a:t>6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.VnTime" pitchFamily="34" charset="0"/>
                        </a:rPr>
                        <a:t>3s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.VnTime" pitchFamily="34" charset="0"/>
                        </a:rPr>
                        <a:t>2</a:t>
                      </a: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.VnTime" pitchFamily="34" charset="0"/>
                        </a:rPr>
                        <a:t>3p</a:t>
                      </a:r>
                      <a:r>
                        <a:rPr kumimoji="0" lang="en-US" sz="20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7030A0"/>
                          </a:solidFill>
                          <a:effectLst/>
                          <a:latin typeface=".VnTime" pitchFamily="34" charset="0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5935494" y="1621466"/>
            <a:ext cx="3129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en-US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35494" y="2012716"/>
            <a:ext cx="3129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en-US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35494" y="2412826"/>
            <a:ext cx="3129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en-US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935494" y="2812936"/>
            <a:ext cx="3129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5</a:t>
            </a:r>
            <a:endParaRPr lang="en-US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35494" y="3638490"/>
            <a:ext cx="3129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7</a:t>
            </a:r>
            <a:endParaRPr lang="en-US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935494" y="3238380"/>
            <a:ext cx="3129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6</a:t>
            </a:r>
            <a:endParaRPr lang="en-US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935494" y="3978923"/>
            <a:ext cx="3129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en-US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935494" y="4379033"/>
            <a:ext cx="3129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8</a:t>
            </a:r>
            <a:endParaRPr lang="en-US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935494" y="4770283"/>
            <a:ext cx="3129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8</a:t>
            </a:r>
            <a:endParaRPr lang="en-US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352551" y="1621466"/>
            <a:ext cx="1072730" cy="40011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kim loại</a:t>
            </a:r>
            <a:endParaRPr lang="en-US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352551" y="2012716"/>
            <a:ext cx="1072730" cy="40011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kim loại</a:t>
            </a:r>
            <a:endParaRPr lang="en-US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352551" y="2412826"/>
            <a:ext cx="1072730" cy="40011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kim loại</a:t>
            </a:r>
            <a:endParaRPr lang="en-US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352551" y="2837887"/>
            <a:ext cx="1031051" cy="40011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phi kim</a:t>
            </a:r>
            <a:endParaRPr lang="en-US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352551" y="3229137"/>
            <a:ext cx="1045479" cy="40011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phi kim</a:t>
            </a:r>
            <a:endParaRPr lang="en-US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352551" y="3629247"/>
            <a:ext cx="1031051" cy="40011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phi kim</a:t>
            </a:r>
            <a:endParaRPr lang="en-US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333074" y="3978923"/>
            <a:ext cx="1144865" cy="40011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khí hiếm</a:t>
            </a:r>
            <a:endParaRPr lang="en-US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333074" y="4379033"/>
            <a:ext cx="1144865" cy="40011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khí hiếm</a:t>
            </a:r>
            <a:endParaRPr lang="en-US" sz="2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7333074" y="4770283"/>
            <a:ext cx="1144865" cy="40011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khí hiếm</a:t>
            </a:r>
            <a:endParaRPr lang="en-US" sz="2000" b="1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7747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1720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200400"/>
            <a:ext cx="1143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 descr="mat_meu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1752600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886200" y="457200"/>
            <a:ext cx="1828800" cy="533400"/>
          </a:xfrm>
          <a:prstGeom prst="rect">
            <a:avLst/>
          </a:prstGeom>
          <a:ln w="9525" cap="flat" cmpd="sng" algn="ctr">
            <a:noFill/>
            <a:prstDash val="soli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normAutofit fontScale="97500"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CỦNG CỐ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81000" y="1524000"/>
            <a:ext cx="5184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 u="sng">
                <a:latin typeface="Times New Roman" pitchFamily="18" charset="0"/>
                <a:cs typeface="Times New Roman" pitchFamily="18" charset="0"/>
              </a:rPr>
              <a:t>Câu 1: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 Lớp M có mấy phân lớp?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81000" y="2286000"/>
            <a:ext cx="27209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A. Một phân lớp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572000" y="2286000"/>
            <a:ext cx="26193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B. Hai phân lớp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33400" y="3657600"/>
            <a:ext cx="25003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C. Ba phân lớp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800600" y="3733800"/>
            <a:ext cx="27019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D. Bốn phân lớp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1981200" y="4343400"/>
            <a:ext cx="30353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Chọn đáp án đúng</a:t>
            </a:r>
          </a:p>
        </p:txBody>
      </p:sp>
      <p:pic>
        <p:nvPicPr>
          <p:cNvPr id="17" name="Picture 16" descr="mat_meu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1752600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 descr="mat_meu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1400" y="3276600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0406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1" grpId="0"/>
      <p:bldP spid="6" grpId="0"/>
      <p:bldP spid="8" grpId="0"/>
      <p:bldP spid="9" grpId="0"/>
      <p:bldP spid="13" grpId="0"/>
      <p:bldP spid="1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mat_meu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1600200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 descr="mat_meu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3124200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 descr="mat_meu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676400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 descr="1720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971800"/>
            <a:ext cx="1143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886200" y="457200"/>
            <a:ext cx="1828800" cy="533400"/>
          </a:xfrm>
          <a:prstGeom prst="rect">
            <a:avLst/>
          </a:prstGeom>
          <a:ln w="9525" cap="flat" cmpd="sng" algn="ctr">
            <a:noFill/>
            <a:prstDash val="soli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normAutofit fontScale="97500"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CỦNG CỐ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81000" y="1524000"/>
            <a:ext cx="7208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 u="sng">
                <a:latin typeface="Times New Roman" pitchFamily="18" charset="0"/>
                <a:cs typeface="Times New Roman" pitchFamily="18" charset="0"/>
              </a:rPr>
              <a:t>Câu 3: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 Nguyên tử clo có Z=17, số electron  là?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81000" y="2286000"/>
            <a:ext cx="9826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A. 35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572000" y="2286000"/>
            <a:ext cx="9620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B. 18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81000" y="3362325"/>
            <a:ext cx="9826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C. 17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572000" y="3362325"/>
            <a:ext cx="9826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D. 16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2209800" y="4419600"/>
            <a:ext cx="30353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Chọn đáp án đúng</a:t>
            </a:r>
          </a:p>
        </p:txBody>
      </p:sp>
    </p:spTree>
    <p:extLst>
      <p:ext uri="{BB962C8B-B14F-4D97-AF65-F5344CB8AC3E}">
        <p14:creationId xmlns:p14="http://schemas.microsoft.com/office/powerpoint/2010/main" val="356961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1" grpId="0"/>
      <p:bldP spid="6" grpId="0"/>
      <p:bldP spid="8" grpId="0"/>
      <p:bldP spid="9" grpId="0"/>
      <p:bldP spid="13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1720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124200"/>
            <a:ext cx="1143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 descr="mat_meu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3124200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 descr="mat_meu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752600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 descr="mat_meu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1905000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3886200" y="457200"/>
            <a:ext cx="1828800" cy="533400"/>
          </a:xfrm>
          <a:prstGeom prst="rect">
            <a:avLst/>
          </a:prstGeom>
          <a:ln w="9525" cap="flat" cmpd="sng" algn="ctr">
            <a:noFill/>
            <a:prstDash val="solid"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>
            <a:normAutofit fontScale="97500"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CỦNG CỐ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381000" y="1524000"/>
            <a:ext cx="82248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 u="sng">
                <a:latin typeface="Times New Roman" pitchFamily="18" charset="0"/>
                <a:cs typeface="Times New Roman" pitchFamily="18" charset="0"/>
              </a:rPr>
              <a:t>Câu 4: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 Nguyên tử clo có Z=17 có số  lớp electron  là?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81000" y="2286000"/>
            <a:ext cx="8032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A. 1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4572000" y="2286000"/>
            <a:ext cx="7826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B. 2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81000" y="3514725"/>
            <a:ext cx="8032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C. 3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572000" y="3514725"/>
            <a:ext cx="8032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D. 4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1905000" y="4800600"/>
            <a:ext cx="30353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2800" b="1">
                <a:latin typeface="Times New Roman" pitchFamily="18" charset="0"/>
                <a:cs typeface="Times New Roman" pitchFamily="18" charset="0"/>
              </a:rPr>
              <a:t>Chọn đáp án đúng</a:t>
            </a:r>
          </a:p>
        </p:txBody>
      </p:sp>
    </p:spTree>
    <p:extLst>
      <p:ext uri="{BB962C8B-B14F-4D97-AF65-F5344CB8AC3E}">
        <p14:creationId xmlns:p14="http://schemas.microsoft.com/office/powerpoint/2010/main" val="3622377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1" grpId="0"/>
      <p:bldP spid="6" grpId="0"/>
      <p:bldP spid="8" grpId="0"/>
      <p:bldP spid="9" grpId="0"/>
      <p:bldP spid="13" grpId="0"/>
      <p:bldP spid="14" grpId="0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F0000"/>
        </a:hlink>
        <a:folHlink>
          <a:srgbClr val="0000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947</Words>
  <Application>Microsoft Office PowerPoint</Application>
  <PresentationFormat>On-screen Show (4:3)</PresentationFormat>
  <Paragraphs>251</Paragraphs>
  <Slides>20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4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Office Theme</vt:lpstr>
      <vt:lpstr>Oriel</vt:lpstr>
      <vt:lpstr>Default Design</vt:lpstr>
      <vt:lpstr>1_Office Theme</vt:lpstr>
      <vt:lpstr>PowerPoint Presentation</vt:lpstr>
      <vt:lpstr>BÀI 4</vt:lpstr>
      <vt:lpstr>PowerPoint Presentation</vt:lpstr>
      <vt:lpstr>PowerPoint Presentation</vt:lpstr>
      <vt:lpstr>I. SỰ CHUYỂN ĐỘNG CỦA CÁC ELECTRON TRONG NGUYÊN TỬ</vt:lpstr>
      <vt:lpstr>II. LỚP ELECTRON VÀ PHÂN LỚP ELECTRON</vt:lpstr>
      <vt:lpstr>II. LỚP ELECTRON VÀ PHÂN LỚP ELECTRON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4</dc:title>
  <dc:creator>PC</dc:creator>
  <cp:lastModifiedBy>Windows User</cp:lastModifiedBy>
  <cp:revision>30</cp:revision>
  <dcterms:created xsi:type="dcterms:W3CDTF">2016-09-07T15:35:17Z</dcterms:created>
  <dcterms:modified xsi:type="dcterms:W3CDTF">2018-08-29T12:41:08Z</dcterms:modified>
</cp:coreProperties>
</file>